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5" r:id="rId4"/>
    <p:sldId id="262" r:id="rId5"/>
    <p:sldId id="264" r:id="rId6"/>
    <p:sldId id="265" r:id="rId7"/>
    <p:sldId id="274" r:id="rId8"/>
    <p:sldId id="269" r:id="rId9"/>
    <p:sldId id="268" r:id="rId10"/>
    <p:sldId id="266" r:id="rId11"/>
    <p:sldId id="258" r:id="rId12"/>
    <p:sldId id="273" r:id="rId13"/>
    <p:sldId id="280" r:id="rId14"/>
    <p:sldId id="272" r:id="rId15"/>
    <p:sldId id="281" r:id="rId16"/>
    <p:sldId id="278" r:id="rId17"/>
    <p:sldId id="279" r:id="rId18"/>
    <p:sldId id="282" r:id="rId19"/>
    <p:sldId id="277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78846" autoAdjust="0"/>
  </p:normalViewPr>
  <p:slideViewPr>
    <p:cSldViewPr snapToGrid="0">
      <p:cViewPr varScale="1">
        <p:scale>
          <a:sx n="83" d="100"/>
          <a:sy n="83" d="100"/>
        </p:scale>
        <p:origin x="1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47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97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82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03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3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05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39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99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65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67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29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74E528-FC53-4EF2-9668-4489E416123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EB22D1C-70C7-4A34-A1DB-D41AE0AAC0B1}" type="slidenum">
              <a:rPr lang="pt-BR" smtClean="0"/>
              <a:t>‹n.º›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6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Relationship Id="rId11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/>
              <a:t>Controle biológico da lagarta-do-cartucho (</a:t>
            </a:r>
            <a:r>
              <a:rPr lang="pt-BR" sz="6600" b="1" i="1" dirty="0" err="1"/>
              <a:t>Spodoptera</a:t>
            </a:r>
            <a:r>
              <a:rPr lang="pt-BR" sz="6600" b="1" i="1" dirty="0"/>
              <a:t> </a:t>
            </a:r>
            <a:r>
              <a:rPr lang="pt-BR" sz="6600" b="1" i="1" dirty="0" err="1"/>
              <a:t>frugiperda</a:t>
            </a:r>
            <a:r>
              <a:rPr lang="pt-BR" sz="6600" b="1" dirty="0"/>
              <a:t>) no cultivo de</a:t>
            </a:r>
            <a:br>
              <a:rPr lang="pt-BR" sz="6600" b="1" dirty="0"/>
            </a:br>
            <a:r>
              <a:rPr lang="pt-BR" sz="6600" b="1" dirty="0"/>
              <a:t>milho verde</a:t>
            </a:r>
            <a:endParaRPr lang="pt-BR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7280" y="4766516"/>
            <a:ext cx="10058400" cy="1143000"/>
          </a:xfrm>
        </p:spPr>
        <p:txBody>
          <a:bodyPr/>
          <a:lstStyle/>
          <a:p>
            <a:pPr algn="ctr"/>
            <a:r>
              <a:rPr lang="pt-BR" dirty="0"/>
              <a:t>Prof. DRA. Ana Lúcia Figueiredo Porto</a:t>
            </a:r>
          </a:p>
          <a:p>
            <a:pPr algn="ctr"/>
            <a:r>
              <a:rPr lang="pt-BR" dirty="0"/>
              <a:t>Universidade federal rural de Pernambuco - </a:t>
            </a:r>
            <a:r>
              <a:rPr lang="pt-BR" dirty="0" err="1"/>
              <a:t>ufrpe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61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/>
              <a:t>Bacillus</a:t>
            </a:r>
            <a:r>
              <a:rPr lang="pt-BR" i="1" dirty="0"/>
              <a:t> </a:t>
            </a:r>
            <a:r>
              <a:rPr lang="pt-BR" i="1" dirty="0" err="1"/>
              <a:t>thuringiensis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-BR" dirty="0" err="1"/>
              <a:t>Bt</a:t>
            </a:r>
            <a:r>
              <a:rPr lang="pt-BR" dirty="0"/>
              <a:t>)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Bactéria aeróbica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Gram-positiva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Sintetiza proteínas e fatores de virulência com ação inseticida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/>
              <a:t>Cry</a:t>
            </a:r>
            <a:r>
              <a:rPr lang="pt-BR" dirty="0"/>
              <a:t>, </a:t>
            </a:r>
            <a:r>
              <a:rPr lang="pt-BR" dirty="0" err="1"/>
              <a:t>Cyt</a:t>
            </a:r>
            <a:r>
              <a:rPr lang="pt-BR" dirty="0"/>
              <a:t> e </a:t>
            </a:r>
            <a:r>
              <a:rPr lang="pt-BR" dirty="0" err="1"/>
              <a:t>Vip</a:t>
            </a: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Produção dos cristais: durante a esporulação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Bem adaptado à regionalização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Não necessita de sistema de aeração especial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Crescimento em meios de cultivo de baixo custo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 Alta produtividade</a:t>
            </a:r>
          </a:p>
        </p:txBody>
      </p:sp>
      <p:pic>
        <p:nvPicPr>
          <p:cNvPr id="5122" name="Picture 2" descr="Resultado de imagem para bacillus thuringi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705225"/>
            <a:ext cx="55435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95887" y="6488668"/>
            <a:ext cx="2322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Chagas Júnior, et al. 2015</a:t>
            </a:r>
          </a:p>
        </p:txBody>
      </p:sp>
    </p:spTree>
    <p:extLst>
      <p:ext uri="{BB962C8B-B14F-4D97-AF65-F5344CB8AC3E}">
        <p14:creationId xmlns:p14="http://schemas.microsoft.com/office/powerpoint/2010/main" val="2647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442510"/>
              </p:ext>
            </p:extLst>
          </p:nvPr>
        </p:nvGraphicFramePr>
        <p:xfrm>
          <a:off x="456063" y="36100"/>
          <a:ext cx="11054686" cy="680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orelDRAW" r:id="rId3" imgW="13064040" imgH="8010000" progId="CorelDraw.Graphic.18">
                  <p:embed/>
                </p:oleObj>
              </mc:Choice>
              <mc:Fallback>
                <p:oleObj name="CorelDRAW" r:id="rId3" imgW="13064040" imgH="801000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063" y="36100"/>
                        <a:ext cx="11054686" cy="680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279066" y="6147024"/>
            <a:ext cx="257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 err="1"/>
              <a:t>Jurat</a:t>
            </a:r>
            <a:r>
              <a:rPr lang="pt-BR" sz="1600" b="1" dirty="0"/>
              <a:t>-Fuentes </a:t>
            </a:r>
            <a:r>
              <a:rPr lang="pt-BR" sz="1600" b="1" dirty="0" err="1"/>
              <a:t>Laboratory</a:t>
            </a:r>
            <a:endParaRPr lang="pt-BR" sz="1600" b="1" dirty="0"/>
          </a:p>
          <a:p>
            <a:pPr algn="ctr"/>
            <a:r>
              <a:rPr lang="pt-BR" sz="1600" b="1" dirty="0"/>
              <a:t>(http://web.utk.edu/~</a:t>
            </a:r>
            <a:r>
              <a:rPr lang="pt-BR" sz="1600" b="1" dirty="0" err="1"/>
              <a:t>jurat</a:t>
            </a:r>
            <a:r>
              <a:rPr lang="pt-BR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3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Meios de Cultivo alternativos para crescimento de </a:t>
            </a:r>
            <a:r>
              <a:rPr lang="pt-BR" i="1" dirty="0"/>
              <a:t>B. </a:t>
            </a:r>
            <a:r>
              <a:rPr lang="pt-BR" i="1" dirty="0" err="1"/>
              <a:t>thuringiensis</a:t>
            </a:r>
            <a:endParaRPr lang="pt-BR" dirty="0"/>
          </a:p>
        </p:txBody>
      </p:sp>
      <p:pic>
        <p:nvPicPr>
          <p:cNvPr id="12290" name="Picture 2" descr="Resultado de imagem para grão arr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08" y="3440302"/>
            <a:ext cx="2088307" cy="1516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m para tri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59" y="4956413"/>
            <a:ext cx="1965475" cy="1307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do de imagem para grão de sor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73" y="5356442"/>
            <a:ext cx="2058617" cy="1298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886803" y="4771747"/>
            <a:ext cx="632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Arroz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499554" y="6173712"/>
            <a:ext cx="593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Trigo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1556" y="651422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Milho</a:t>
            </a:r>
          </a:p>
        </p:txBody>
      </p:sp>
      <p:pic>
        <p:nvPicPr>
          <p:cNvPr id="12300" name="Picture 12" descr="Resultado de imagem para so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81" y="5100062"/>
            <a:ext cx="1931196" cy="1329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8068416" y="6320092"/>
            <a:ext cx="535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Soja</a:t>
            </a:r>
          </a:p>
        </p:txBody>
      </p:sp>
      <p:pic>
        <p:nvPicPr>
          <p:cNvPr id="12304" name="Picture 16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48236" y="3726985"/>
            <a:ext cx="1320933" cy="1761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13746133" y="8884710"/>
            <a:ext cx="397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Amendoim</a:t>
            </a:r>
          </a:p>
        </p:txBody>
      </p:sp>
      <p:pic>
        <p:nvPicPr>
          <p:cNvPr id="12306" name="Picture 18" descr="Resultado de imagem para sangue de va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95" y="1607820"/>
            <a:ext cx="2076740" cy="1381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2881038" y="2871262"/>
            <a:ext cx="14639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Sangue de vaca</a:t>
            </a:r>
          </a:p>
        </p:txBody>
      </p:sp>
      <p:pic>
        <p:nvPicPr>
          <p:cNvPr id="12308" name="Picture 20" descr="Resultado de imagem para batat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06" y="2289625"/>
            <a:ext cx="1724776" cy="1150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7689183" y="2797288"/>
            <a:ext cx="59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Coco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395700" y="3387131"/>
            <a:ext cx="719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Batata</a:t>
            </a:r>
          </a:p>
        </p:txBody>
      </p:sp>
      <p:pic>
        <p:nvPicPr>
          <p:cNvPr id="12310" name="Picture 22" descr="Resultado de imagem para ervilh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14" y="1722560"/>
            <a:ext cx="2247856" cy="11353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5660624" y="2872263"/>
            <a:ext cx="750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Ervilha</a:t>
            </a:r>
          </a:p>
        </p:txBody>
      </p:sp>
      <p:pic>
        <p:nvPicPr>
          <p:cNvPr id="12312" name="Picture 24" descr="Resultado de imagem para coc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70" y="1777239"/>
            <a:ext cx="1686536" cy="118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Resultado de imagem para bacillus thuringiensis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9" y="3413137"/>
            <a:ext cx="2338843" cy="1536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9410447" y="5161537"/>
            <a:ext cx="1103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Amendoim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99471" y="4278728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</a:rPr>
              <a:t>B. </a:t>
            </a:r>
            <a:r>
              <a:rPr lang="pt-BR" b="1" i="1" dirty="0" err="1">
                <a:solidFill>
                  <a:schemeClr val="bg1"/>
                </a:solidFill>
              </a:rPr>
              <a:t>thuringiensis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849795"/>
              </p:ext>
            </p:extLst>
          </p:nvPr>
        </p:nvGraphicFramePr>
        <p:xfrm>
          <a:off x="228600" y="2126344"/>
          <a:ext cx="11765280" cy="38436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218315">
                  <a:extLst>
                    <a:ext uri="{9D8B030D-6E8A-4147-A177-3AD203B41FA5}">
                      <a16:colId xmlns:a16="http://schemas.microsoft.com/office/drawing/2014/main" xmlns="" val="1035167882"/>
                    </a:ext>
                  </a:extLst>
                </a:gridCol>
                <a:gridCol w="3546965">
                  <a:extLst>
                    <a:ext uri="{9D8B030D-6E8A-4147-A177-3AD203B41FA5}">
                      <a16:colId xmlns:a16="http://schemas.microsoft.com/office/drawing/2014/main" xmlns="" val="3619085206"/>
                    </a:ext>
                  </a:extLst>
                </a:gridCol>
              </a:tblGrid>
              <a:tr h="274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Base dos meios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Referência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2386030236"/>
                  </a:ext>
                </a:extLst>
              </a:tr>
              <a:tr h="549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</a:rPr>
                        <a:t>Farelo de soja, farelo de girassol, farelo de milho, pericarpo de milho, bagaço de azeite e farelo de trigo 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</a:rPr>
                        <a:t>Salim et al., 2016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/>
                </a:tc>
                <a:extLst>
                  <a:ext uri="{0D108BD9-81ED-4DB2-BD59-A6C34878D82A}">
                    <a16:rowId xmlns:a16="http://schemas.microsoft.com/office/drawing/2014/main" xmlns="" val="1239780880"/>
                  </a:ext>
                </a:extLst>
              </a:tr>
              <a:tr h="549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Farinha de soja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Couch, 2000, Angelo et al., 2010, Balardo et al., 2015 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4023430538"/>
                  </a:ext>
                </a:extLst>
              </a:tr>
              <a:tr h="549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Farinha de semente de algodão, proteína de batata, licor de milho ou sólidos derivados do milho, Xarope de milho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Couch, 2000, Angelo et al., 2010 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1362933811"/>
                  </a:ext>
                </a:extLst>
              </a:tr>
              <a:tr h="549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Melaço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Couch</a:t>
                      </a:r>
                      <a:r>
                        <a:rPr lang="pt-BR" sz="1800" dirty="0">
                          <a:effectLst/>
                        </a:rPr>
                        <a:t>, 2000, Moreira et al., 2007; </a:t>
                      </a:r>
                      <a:r>
                        <a:rPr lang="pt-BR" sz="1800" dirty="0" err="1">
                          <a:effectLst/>
                        </a:rPr>
                        <a:t>Angelo</a:t>
                      </a:r>
                      <a:r>
                        <a:rPr lang="pt-BR" sz="1800" dirty="0">
                          <a:effectLst/>
                        </a:rPr>
                        <a:t> et al., 2010 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1703810915"/>
                  </a:ext>
                </a:extLst>
              </a:tr>
              <a:tr h="274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Amido de milho, extrato de levedura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Couch</a:t>
                      </a:r>
                      <a:r>
                        <a:rPr lang="pt-BR" sz="1800" dirty="0">
                          <a:effectLst/>
                        </a:rPr>
                        <a:t>, 2000, </a:t>
                      </a:r>
                      <a:r>
                        <a:rPr lang="pt-BR" sz="1800" dirty="0" err="1">
                          <a:effectLst/>
                        </a:rPr>
                        <a:t>Angelo</a:t>
                      </a:r>
                      <a:r>
                        <a:rPr lang="pt-BR" sz="1800" dirty="0">
                          <a:effectLst/>
                        </a:rPr>
                        <a:t> et al., 2010 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1574325784"/>
                  </a:ext>
                </a:extLst>
              </a:tr>
              <a:tr h="274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Chorume suíno (esterco líquido)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Vieira et al.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3284030315"/>
                  </a:ext>
                </a:extLst>
              </a:tr>
              <a:tr h="274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Soro de Queijo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El-</a:t>
                      </a:r>
                      <a:r>
                        <a:rPr lang="pt-BR" sz="1800" dirty="0" err="1">
                          <a:effectLst/>
                        </a:rPr>
                        <a:t>Bendary</a:t>
                      </a:r>
                      <a:r>
                        <a:rPr lang="pt-BR" sz="1800" dirty="0">
                          <a:effectLst/>
                        </a:rPr>
                        <a:t> et al., 2008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4149242977"/>
                  </a:ext>
                </a:extLst>
              </a:tr>
              <a:tr h="274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Levedura de cana, soro de leite bovino, proteína de soja, Farinha de poupas de bicho-da-seda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Alves et al., 1997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84" marR="38684" marT="0" marB="0" anchor="b"/>
                </a:tc>
                <a:extLst>
                  <a:ext uri="{0D108BD9-81ED-4DB2-BD59-A6C34878D82A}">
                    <a16:rowId xmlns:a16="http://schemas.microsoft.com/office/drawing/2014/main" xmlns="" val="2146024655"/>
                  </a:ext>
                </a:extLst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dirty="0"/>
              <a:t>Meios de Cultivo alternativos para crescimento de </a:t>
            </a:r>
            <a:r>
              <a:rPr lang="pt-BR" i="1" dirty="0"/>
              <a:t>B. </a:t>
            </a:r>
            <a:r>
              <a:rPr lang="pt-BR" i="1" dirty="0" err="1"/>
              <a:t>thuringiensis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96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7074" y="272022"/>
            <a:ext cx="9958812" cy="1479918"/>
          </a:xfrm>
        </p:spPr>
        <p:txBody>
          <a:bodyPr/>
          <a:lstStyle/>
          <a:p>
            <a:r>
              <a:rPr lang="pt-BR" dirty="0"/>
              <a:t>Fases de Desenvolvimento da Pesquisa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Obtenção dos novos microrganismos.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Desenvolvimento da produção em meios de cultivo em base a </a:t>
            </a:r>
            <a:r>
              <a:rPr lang="pt-BR" sz="2400" dirty="0" err="1"/>
              <a:t>sub-produtos</a:t>
            </a:r>
            <a:r>
              <a:rPr lang="pt-BR" sz="2400" dirty="0"/>
              <a:t> </a:t>
            </a:r>
            <a:r>
              <a:rPr lang="pt-BR" sz="2400" dirty="0" err="1"/>
              <a:t>agro-industriais</a:t>
            </a:r>
            <a:r>
              <a:rPr lang="pt-BR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Otimização da produção, meio de cultura e condições fermentativas, escalonamento dos processos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Processos de recuperação e concentração do produto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Estudos de formulação e Aplicação em campo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Obtenção do R.E.T.(Registro especial temporário)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  Registro e Comercialização</a:t>
            </a:r>
          </a:p>
        </p:txBody>
      </p:sp>
    </p:spTree>
    <p:extLst>
      <p:ext uri="{BB962C8B-B14F-4D97-AF65-F5344CB8AC3E}">
        <p14:creationId xmlns:p14="http://schemas.microsoft.com/office/powerpoint/2010/main" val="4391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/>
              <a:t>Biopesticidas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884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 smtClean="0"/>
              <a:t>Vantagens</a:t>
            </a:r>
            <a:r>
              <a:rPr lang="pt-BR" sz="2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Menor toxicidade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Causam problemas apenas a pragas específicas, e não a pássaros e mamíferos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Podem ser utilizados em pequenas quantidades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Têm decomposição rápida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Quantidade de agrotóxicos menor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Baixo impacto ambiental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Alternativa ecológica e sustentável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400" dirty="0"/>
              <a:t>Mercado favorável</a:t>
            </a:r>
          </a:p>
        </p:txBody>
      </p:sp>
      <p:pic>
        <p:nvPicPr>
          <p:cNvPr id="11268" name="Picture 4" descr="Resultado de imagem para ecofriendl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143" y="4188453"/>
            <a:ext cx="2345697" cy="234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Formulação do </a:t>
            </a:r>
            <a:r>
              <a:rPr lang="pt-BR" dirty="0" err="1"/>
              <a:t>Biopesticida</a:t>
            </a:r>
            <a:r>
              <a:rPr lang="pt-BR" dirty="0"/>
              <a:t> à Base de </a:t>
            </a:r>
            <a:r>
              <a:rPr lang="pt-BR" dirty="0" err="1"/>
              <a:t>Bt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Ocupam 97% do mercado de </a:t>
            </a:r>
            <a:r>
              <a:rPr lang="pt-BR" sz="2800" dirty="0" err="1"/>
              <a:t>biopesticidas</a:t>
            </a:r>
            <a:r>
              <a:rPr lang="pt-BR" sz="2800" dirty="0"/>
              <a:t> mundiais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Técnicas </a:t>
            </a:r>
            <a:r>
              <a:rPr lang="pt-BR" sz="2800" dirty="0" smtClean="0"/>
              <a:t>utilizadas para preparação: </a:t>
            </a:r>
            <a:endParaRPr lang="pt-BR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Ultracentrifugação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Microfiltração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Filtração à vácuo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Spray-</a:t>
            </a:r>
            <a:r>
              <a:rPr lang="pt-BR" sz="2800" dirty="0" err="1"/>
              <a:t>drying</a:t>
            </a:r>
            <a:endParaRPr lang="pt-B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Formulações encontradas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Concentrado aquoso ou em óleo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Pó pulverizado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800" dirty="0"/>
              <a:t>Granulados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9462882" y="6393418"/>
            <a:ext cx="252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latin typeface="Calibri "/>
              </a:rPr>
              <a:t>Bramanujam</a:t>
            </a:r>
            <a:r>
              <a:rPr lang="pt-BR" b="1" dirty="0">
                <a:latin typeface="Calibri "/>
              </a:rPr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27861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Formulações comerciais de </a:t>
            </a:r>
            <a:r>
              <a:rPr lang="pt-BR" i="1" dirty="0" err="1"/>
              <a:t>Bacillus</a:t>
            </a:r>
            <a:r>
              <a:rPr lang="pt-BR" i="1" dirty="0"/>
              <a:t> </a:t>
            </a:r>
            <a:r>
              <a:rPr lang="pt-BR" i="1" dirty="0" err="1"/>
              <a:t>thuringiensis</a:t>
            </a:r>
            <a:r>
              <a:rPr lang="pt-BR" i="1" dirty="0"/>
              <a:t> </a:t>
            </a:r>
            <a:r>
              <a:rPr lang="pt-BR" dirty="0"/>
              <a:t>disponíveis no mundo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292411"/>
              </p:ext>
            </p:extLst>
          </p:nvPr>
        </p:nvGraphicFramePr>
        <p:xfrm>
          <a:off x="289380" y="2395438"/>
          <a:ext cx="7964103" cy="3200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54701">
                  <a:extLst>
                    <a:ext uri="{9D8B030D-6E8A-4147-A177-3AD203B41FA5}">
                      <a16:colId xmlns:a16="http://schemas.microsoft.com/office/drawing/2014/main" xmlns="" val="3073083713"/>
                    </a:ext>
                  </a:extLst>
                </a:gridCol>
                <a:gridCol w="2654701">
                  <a:extLst>
                    <a:ext uri="{9D8B030D-6E8A-4147-A177-3AD203B41FA5}">
                      <a16:colId xmlns:a16="http://schemas.microsoft.com/office/drawing/2014/main" xmlns="" val="2383882484"/>
                    </a:ext>
                  </a:extLst>
                </a:gridCol>
                <a:gridCol w="2654701">
                  <a:extLst>
                    <a:ext uri="{9D8B030D-6E8A-4147-A177-3AD203B41FA5}">
                      <a16:colId xmlns:a16="http://schemas.microsoft.com/office/drawing/2014/main" xmlns="" val="120008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Fabricante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Produto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Linhagem de </a:t>
                      </a:r>
                      <a:r>
                        <a:rPr lang="pt-BR" sz="2000" dirty="0" err="1"/>
                        <a:t>Bt</a:t>
                      </a:r>
                      <a:r>
                        <a:rPr lang="pt-BR" sz="2000" dirty="0"/>
                        <a:t> utilizada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009774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b="1" dirty="0" err="1"/>
                        <a:t>Valent</a:t>
                      </a:r>
                      <a:r>
                        <a:rPr lang="pt-BR" sz="2000" b="1" dirty="0"/>
                        <a:t> </a:t>
                      </a:r>
                      <a:r>
                        <a:rPr lang="pt-BR" sz="2000" b="1" dirty="0" err="1"/>
                        <a:t>Biosciences</a:t>
                      </a:r>
                      <a:r>
                        <a:rPr lang="pt-BR" sz="2000" b="1" dirty="0"/>
                        <a:t> Corporation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Dipen</a:t>
                      </a:r>
                      <a:r>
                        <a:rPr lang="pt-BR" sz="2000" dirty="0"/>
                        <a:t> WP (pó molhável)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Bt</a:t>
                      </a:r>
                      <a:r>
                        <a:rPr lang="pt-BR" sz="2000" dirty="0"/>
                        <a:t> </a:t>
                      </a:r>
                      <a:r>
                        <a:rPr lang="pt-BR" sz="2000" i="1" dirty="0" err="1"/>
                        <a:t>kurstaki</a:t>
                      </a:r>
                      <a:endParaRPr lang="pt-BR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3917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u="none" strike="noStrike" kern="1200" baseline="0" dirty="0" err="1"/>
                        <a:t>Thuricide</a:t>
                      </a:r>
                      <a:r>
                        <a:rPr lang="pt-BR" sz="2000" u="none" strike="noStrike" kern="1200" baseline="0" dirty="0"/>
                        <a:t> 48LV (Suspensão líquida)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Bt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53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err="1"/>
                        <a:t>Woodstream</a:t>
                      </a:r>
                      <a:r>
                        <a:rPr lang="pt-BR" sz="2000" b="1" dirty="0"/>
                        <a:t> Canada Corporation </a:t>
                      </a:r>
                      <a:r>
                        <a:rPr lang="pt-BR" sz="2000" b="1" dirty="0" err="1"/>
                        <a:t>Safer´s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BTK (concentrado líquido)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Bt</a:t>
                      </a:r>
                      <a:r>
                        <a:rPr lang="pt-BR" sz="2000" dirty="0"/>
                        <a:t> </a:t>
                      </a:r>
                      <a:r>
                        <a:rPr lang="pt-BR" sz="2000" i="1" dirty="0" err="1"/>
                        <a:t>Berliner</a:t>
                      </a:r>
                      <a:r>
                        <a:rPr lang="pt-BR" sz="2000" dirty="0"/>
                        <a:t> </a:t>
                      </a:r>
                      <a:r>
                        <a:rPr lang="pt-BR" sz="2000" dirty="0" err="1"/>
                        <a:t>ssp</a:t>
                      </a:r>
                      <a:r>
                        <a:rPr lang="pt-BR" sz="2000" dirty="0"/>
                        <a:t> </a:t>
                      </a:r>
                      <a:r>
                        <a:rPr lang="pt-BR" sz="2000" i="1" dirty="0" err="1"/>
                        <a:t>kurstaki</a:t>
                      </a:r>
                      <a:endParaRPr lang="pt-BR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6804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AFA </a:t>
                      </a:r>
                      <a:r>
                        <a:rPr lang="pt-BR" sz="2000" b="1" dirty="0" err="1"/>
                        <a:t>Environment</a:t>
                      </a:r>
                      <a:r>
                        <a:rPr lang="pt-BR" sz="2000" b="1" dirty="0"/>
                        <a:t>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Aquabac</a:t>
                      </a:r>
                      <a:r>
                        <a:rPr lang="pt-BR" sz="2000" dirty="0"/>
                        <a:t> 200G (grãos)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/>
                        <a:t>Bt</a:t>
                      </a:r>
                      <a:r>
                        <a:rPr lang="pt-BR" sz="2000" dirty="0"/>
                        <a:t> </a:t>
                      </a:r>
                      <a:r>
                        <a:rPr lang="pt-BR" sz="2000" i="1" dirty="0" err="1"/>
                        <a:t>israelensis</a:t>
                      </a:r>
                      <a:endParaRPr lang="pt-BR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5663150"/>
                  </a:ext>
                </a:extLst>
              </a:tr>
            </a:tbl>
          </a:graphicData>
        </a:graphic>
      </p:graphicFrame>
      <p:pic>
        <p:nvPicPr>
          <p:cNvPr id="7170" name="Picture 2" descr="Resultado de imagem para btk liquid concent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8660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sl1062.websiteseguro.com/herbivale/lojavirtual/config/imagens_conteudo/produtos/imagensGRD/GRD_486_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09" y="2227796"/>
            <a:ext cx="1652598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btk liquid concentra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21333"/>
          <a:stretch/>
        </p:blipFill>
        <p:spPr bwMode="auto">
          <a:xfrm>
            <a:off x="10490734" y="2766913"/>
            <a:ext cx="1408938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aquabac 200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1333"/>
          <a:stretch/>
        </p:blipFill>
        <p:spPr bwMode="auto">
          <a:xfrm>
            <a:off x="9079174" y="4627144"/>
            <a:ext cx="1653652" cy="22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Equipe e Metas do Projeto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735012" y="1991043"/>
          <a:ext cx="11152187" cy="411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37288">
                  <a:extLst>
                    <a:ext uri="{9D8B030D-6E8A-4147-A177-3AD203B41FA5}">
                      <a16:colId xmlns:a16="http://schemas.microsoft.com/office/drawing/2014/main" xmlns="" val="110235012"/>
                    </a:ext>
                  </a:extLst>
                </a:gridCol>
                <a:gridCol w="4914899">
                  <a:extLst>
                    <a:ext uri="{9D8B030D-6E8A-4147-A177-3AD203B41FA5}">
                      <a16:colId xmlns:a16="http://schemas.microsoft.com/office/drawing/2014/main" xmlns="" val="429510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Metas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Equipe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224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Identificação de três resíduos agroindustriais para uso no cultivo da cepa de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selecionada</a:t>
                      </a:r>
                      <a:endParaRPr lang="pt-BR" sz="20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 Porto, Henrique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Castelletti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José de Paula, Gilvanda Ribeiro,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Attílio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Converti, José António Couto Teixeira, Raquel Bezerra, Taciana Soares, Tatiana Porto, Romero Brandão, Fabiana Souza,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Polyanna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Herculano,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Tercilio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Calsa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Junior, Paulo Geovani, José Tabosa,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Antonio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Felix, Maria Luiza, Adália Mergulhão, Gilvanda Ribeiro, Rodrigo Leandro, José de Paula,</a:t>
                      </a:r>
                      <a:r>
                        <a:rPr lang="it-IT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Rodrigo Leandro, Cynthia Lacerda, Vanildo Cavalcanti, Romualdo 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Sena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37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Determinação dos três parâmetros principais (temperatura, agitação, pH) de cultivo para a produção de biomassa em frascos agitados</a:t>
                      </a:r>
                      <a:endParaRPr lang="pt-BR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836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Otimização das condições de cultivo da cepa selecionada por fermentação líquida submersa em Biorreator</a:t>
                      </a:r>
                      <a:endParaRPr lang="pt-BR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589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Desenvolvimento de um formulado à base de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avaliação da atividade biológica contra a </a:t>
                      </a:r>
                      <a:r>
                        <a:rPr lang="pt-BR" sz="20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Spodoptera</a:t>
                      </a:r>
                      <a:r>
                        <a:rPr lang="pt-BR" sz="20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frugiperda</a:t>
                      </a:r>
                      <a:endParaRPr lang="pt-BR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446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2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pic>
        <p:nvPicPr>
          <p:cNvPr id="6146" name="Picture 2" descr="Resultado de imagem para simbolo face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0" y="2728622"/>
            <a:ext cx="4304491" cy="158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simbolo I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539315"/>
            <a:ext cx="2495550" cy="2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simbolo ufr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83" y="2076604"/>
            <a:ext cx="2242345" cy="33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Produção Mundial de Milho</a:t>
            </a:r>
          </a:p>
        </p:txBody>
      </p:sp>
      <p:pic>
        <p:nvPicPr>
          <p:cNvPr id="4" name="Picture 2" descr="http://img.agropages.com/UserFiles/FCKFile/zkc_2016-08-31_16-03-20_9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3" y="2023110"/>
            <a:ext cx="5607229" cy="3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.agropages.com/UserFiles/FCKFile/zkc_2016-08-31_16-03-36_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30" y="3132994"/>
            <a:ext cx="5556370" cy="309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00928" y="6488668"/>
            <a:ext cx="6118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http://news.agropages.com/News/NewsDetail---19187.htm</a:t>
            </a:r>
          </a:p>
        </p:txBody>
      </p:sp>
    </p:spTree>
    <p:extLst>
      <p:ext uri="{BB962C8B-B14F-4D97-AF65-F5344CB8AC3E}">
        <p14:creationId xmlns:p14="http://schemas.microsoft.com/office/powerpoint/2010/main" val="26475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35" b="2449"/>
          <a:stretch/>
        </p:blipFill>
        <p:spPr>
          <a:xfrm>
            <a:off x="1326876" y="1737360"/>
            <a:ext cx="4978674" cy="48036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Produção de Milho Nacional</a:t>
            </a:r>
          </a:p>
        </p:txBody>
      </p:sp>
      <p:pic>
        <p:nvPicPr>
          <p:cNvPr id="4102" name="Picture 6" descr="Resultado de imagem para seta curvada 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51734" y="3406701"/>
            <a:ext cx="1609725" cy="10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/>
          <p:cNvSpPr/>
          <p:nvPr/>
        </p:nvSpPr>
        <p:spPr>
          <a:xfrm>
            <a:off x="7198042" y="4497380"/>
            <a:ext cx="3723438" cy="160043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pt-BR" sz="2200" b="1" dirty="0"/>
              <a:t>PERNAMBUCO 16/17</a:t>
            </a:r>
          </a:p>
          <a:p>
            <a:pPr algn="ctr"/>
            <a:r>
              <a:rPr lang="pt-BR" sz="2200" b="1" dirty="0"/>
              <a:t>Produção: 66,3 mil toneladas</a:t>
            </a:r>
          </a:p>
          <a:p>
            <a:pPr algn="ctr"/>
            <a:r>
              <a:rPr lang="pt-BR" sz="2200" b="1" dirty="0"/>
              <a:t>Área: 184,6 mil ha</a:t>
            </a:r>
          </a:p>
          <a:p>
            <a:pPr algn="ctr"/>
            <a:r>
              <a:rPr lang="pt-BR" sz="2200" b="1" dirty="0"/>
              <a:t>Produtividade: 359 kg/ha</a:t>
            </a:r>
          </a:p>
        </p:txBody>
      </p:sp>
    </p:spTree>
    <p:extLst>
      <p:ext uri="{BB962C8B-B14F-4D97-AF65-F5344CB8AC3E}">
        <p14:creationId xmlns:p14="http://schemas.microsoft.com/office/powerpoint/2010/main" val="5237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Lagarta-do-cartucho (</a:t>
            </a:r>
            <a:r>
              <a:rPr lang="pt-BR" i="1" dirty="0" err="1"/>
              <a:t>Spodoptera</a:t>
            </a:r>
            <a:r>
              <a:rPr lang="pt-BR" i="1" dirty="0"/>
              <a:t> </a:t>
            </a:r>
            <a:r>
              <a:rPr lang="pt-BR" i="1" dirty="0" err="1"/>
              <a:t>frugiperda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 Mais prejudicial, ataca as plantas nas fases vegetativa e reprodutiva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 No Brasil, pode causar prejuízos anuais estimados em mais de U$ 400 milhões.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A redução de produtividade causada pela praga pode atingir 60%, dependendo da cultivar e da época de ataque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2343" t="47342" r="23951" b="16837"/>
          <a:stretch/>
        </p:blipFill>
        <p:spPr>
          <a:xfrm>
            <a:off x="2423102" y="4020964"/>
            <a:ext cx="6987655" cy="26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Lagarta-do-cartucho (</a:t>
            </a:r>
            <a:r>
              <a:rPr lang="pt-BR" i="1" dirty="0" err="1"/>
              <a:t>Spodoptera</a:t>
            </a:r>
            <a:r>
              <a:rPr lang="pt-BR" i="1" dirty="0"/>
              <a:t> </a:t>
            </a:r>
            <a:r>
              <a:rPr lang="pt-BR" i="1" dirty="0" err="1"/>
              <a:t>frugiperda</a:t>
            </a:r>
            <a:r>
              <a:rPr lang="pt-BR" dirty="0"/>
              <a:t>)</a:t>
            </a:r>
          </a:p>
        </p:txBody>
      </p:sp>
      <p:pic>
        <p:nvPicPr>
          <p:cNvPr id="6146" name="Picture 2" descr="http://www.biogene.com.br/PublishingImages/MediaCenter/Artigos/img02_bi04_itavo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0" y="2050434"/>
            <a:ext cx="46005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iogene.com.br/PublishingImages/MediaCenter/Artigos/img03_bi04_itav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1908323"/>
            <a:ext cx="5736610" cy="47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lagarta-do-cartuc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0" y="4294880"/>
            <a:ext cx="2286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9660" y="6445535"/>
            <a:ext cx="2834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http://www.biogene.com.br</a:t>
            </a:r>
          </a:p>
        </p:txBody>
      </p:sp>
      <p:pic>
        <p:nvPicPr>
          <p:cNvPr id="6152" name="Picture 8" descr="Resultado de imagem para lagarta-do-cartuc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42" y="4294880"/>
            <a:ext cx="2155564" cy="16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Monitoramento e Controle da lagarta-do-cartucho (</a:t>
            </a:r>
            <a:r>
              <a:rPr lang="pt-BR" i="1" dirty="0" err="1"/>
              <a:t>Spodoptera</a:t>
            </a:r>
            <a:r>
              <a:rPr lang="pt-BR" i="1" dirty="0"/>
              <a:t> </a:t>
            </a:r>
            <a:r>
              <a:rPr lang="pt-BR" i="1" dirty="0" err="1"/>
              <a:t>frugiperda</a:t>
            </a:r>
            <a:r>
              <a:rPr lang="pt-BR" dirty="0"/>
              <a:t>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pt-BR" sz="2800" b="1" dirty="0"/>
              <a:t>Inseticidas Químicos</a:t>
            </a:r>
          </a:p>
        </p:txBody>
      </p:sp>
      <p:pic>
        <p:nvPicPr>
          <p:cNvPr id="8194" name="Picture 2" descr="Resultado de imagem para símbolo intoxicaçã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5486824"/>
            <a:ext cx="2990850" cy="13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57964"/>
              </p:ext>
            </p:extLst>
          </p:nvPr>
        </p:nvGraphicFramePr>
        <p:xfrm>
          <a:off x="838617" y="2387177"/>
          <a:ext cx="1057572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087">
                  <a:extLst>
                    <a:ext uri="{9D8B030D-6E8A-4147-A177-3AD203B41FA5}">
                      <a16:colId xmlns:a16="http://schemas.microsoft.com/office/drawing/2014/main" xmlns="" val="2027822015"/>
                    </a:ext>
                  </a:extLst>
                </a:gridCol>
                <a:gridCol w="3939462">
                  <a:extLst>
                    <a:ext uri="{9D8B030D-6E8A-4147-A177-3AD203B41FA5}">
                      <a16:colId xmlns:a16="http://schemas.microsoft.com/office/drawing/2014/main" xmlns="" val="1410991743"/>
                    </a:ext>
                  </a:extLst>
                </a:gridCol>
                <a:gridCol w="4534177">
                  <a:extLst>
                    <a:ext uri="{9D8B030D-6E8A-4147-A177-3AD203B41FA5}">
                      <a16:colId xmlns:a16="http://schemas.microsoft.com/office/drawing/2014/main" xmlns="" val="3383755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GRUPO QUÍMICO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SINTOMAS DE INTOXICAÇÃO AGUDA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SINTOMAS DE INTOXICAÇÃO CRÔNICA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682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Organofosforados e </a:t>
                      </a:r>
                      <a:r>
                        <a:rPr lang="pt-BR" b="1" dirty="0" err="1"/>
                        <a:t>carbamatos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Fraqueza, cólicas abdominais, vômitos, espasmos musculares e convulsões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Efeitos </a:t>
                      </a:r>
                      <a:r>
                        <a:rPr lang="pt-BR" dirty="0" err="1"/>
                        <a:t>neurotóxicos</a:t>
                      </a:r>
                      <a:r>
                        <a:rPr lang="pt-BR" dirty="0"/>
                        <a:t> retardados, alterações </a:t>
                      </a:r>
                      <a:r>
                        <a:rPr lang="pt-BR" dirty="0" err="1" smtClean="0"/>
                        <a:t>cromossomicas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/>
                        <a:t>e dermatites de contato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9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Organoclorados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Náuseas, vômitos, contrações musculares involuntárias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Lesões hepáticas, arritmias cardíacas, lesões renais e neuropatias periféricas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544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err="1"/>
                        <a:t>Piretroides</a:t>
                      </a:r>
                      <a:r>
                        <a:rPr lang="pt-BR" b="1" dirty="0"/>
                        <a:t> sintéticos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Irritações das conjuntivas, espirros, excitação, convulsões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Alergias, asma brônquica, irritações nas mucosas, hipersensibilidade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106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9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m para agrotoxicos simb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8" y="2315964"/>
            <a:ext cx="3024505" cy="27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Agrotóxicos no Brasil</a:t>
            </a:r>
          </a:p>
        </p:txBody>
      </p:sp>
      <p:sp>
        <p:nvSpPr>
          <p:cNvPr id="4" name="Elipse 3"/>
          <p:cNvSpPr/>
          <p:nvPr/>
        </p:nvSpPr>
        <p:spPr>
          <a:xfrm>
            <a:off x="939164" y="4911298"/>
            <a:ext cx="1493520" cy="87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2002</a:t>
            </a:r>
            <a:endParaRPr lang="pt-BR" dirty="0"/>
          </a:p>
        </p:txBody>
      </p:sp>
      <p:sp>
        <p:nvSpPr>
          <p:cNvPr id="5" name="Elipse 4"/>
          <p:cNvSpPr/>
          <p:nvPr/>
        </p:nvSpPr>
        <p:spPr>
          <a:xfrm>
            <a:off x="9289416" y="1868805"/>
            <a:ext cx="1493520" cy="87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2011</a:t>
            </a:r>
            <a:endParaRPr lang="pt-BR" dirty="0"/>
          </a:p>
        </p:txBody>
      </p:sp>
      <p:pic>
        <p:nvPicPr>
          <p:cNvPr id="3074" name="Picture 2" descr="Resultado de imagem para seta crescente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2"/>
          <a:stretch/>
        </p:blipFill>
        <p:spPr bwMode="auto">
          <a:xfrm>
            <a:off x="3930014" y="2663814"/>
            <a:ext cx="3851275" cy="27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 flipH="1">
            <a:off x="2546984" y="4771935"/>
            <a:ext cx="157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599,5 milhões de litros</a:t>
            </a:r>
          </a:p>
        </p:txBody>
      </p:sp>
      <p:sp>
        <p:nvSpPr>
          <p:cNvPr id="9" name="CaixaDeTexto 8"/>
          <p:cNvSpPr txBox="1"/>
          <p:nvPr/>
        </p:nvSpPr>
        <p:spPr>
          <a:xfrm flipH="1">
            <a:off x="7715250" y="1737360"/>
            <a:ext cx="157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852,80 milhões de litros</a:t>
            </a:r>
          </a:p>
        </p:txBody>
      </p:sp>
      <p:sp>
        <p:nvSpPr>
          <p:cNvPr id="7" name="Retângulo: Cantos Arredondados 6"/>
          <p:cNvSpPr/>
          <p:nvPr/>
        </p:nvSpPr>
        <p:spPr>
          <a:xfrm>
            <a:off x="7715250" y="4388446"/>
            <a:ext cx="3860484" cy="1583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4,5 litros de agrotóxicos por habitante/ano</a:t>
            </a:r>
          </a:p>
        </p:txBody>
      </p:sp>
    </p:spTree>
    <p:extLst>
      <p:ext uri="{BB962C8B-B14F-4D97-AF65-F5344CB8AC3E}">
        <p14:creationId xmlns:p14="http://schemas.microsoft.com/office/powerpoint/2010/main" val="23885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Monitoramento e Controle da lagarta-do-cartucho (</a:t>
            </a:r>
            <a:r>
              <a:rPr lang="pt-BR" i="1" dirty="0" err="1"/>
              <a:t>Spodoptera</a:t>
            </a:r>
            <a:r>
              <a:rPr lang="pt-BR" i="1" dirty="0"/>
              <a:t> </a:t>
            </a:r>
            <a:r>
              <a:rPr lang="pt-BR" i="1" dirty="0" err="1"/>
              <a:t>frugiperda</a:t>
            </a:r>
            <a:r>
              <a:rPr lang="pt-BR" dirty="0"/>
              <a:t>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845734"/>
            <a:ext cx="7255150" cy="40233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pt-BR" sz="3200" b="1" dirty="0"/>
              <a:t>Organismos Geneticamente Modificados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400" dirty="0"/>
              <a:t>Milho geneticamente modificado com genes produtores de proteína tóxica para determinados grupos de insetos (</a:t>
            </a:r>
            <a:r>
              <a:rPr lang="pt-BR" sz="2400" i="1" dirty="0" err="1"/>
              <a:t>Cry</a:t>
            </a:r>
            <a:r>
              <a:rPr lang="pt-BR" sz="2400" i="1" dirty="0"/>
              <a:t>, </a:t>
            </a:r>
            <a:r>
              <a:rPr lang="pt-BR" sz="2400" i="1" dirty="0" err="1"/>
              <a:t>Cyt</a:t>
            </a:r>
            <a:r>
              <a:rPr lang="pt-BR" sz="2400" i="1" dirty="0"/>
              <a:t> </a:t>
            </a:r>
            <a:r>
              <a:rPr lang="pt-BR" sz="2400" dirty="0"/>
              <a:t>e </a:t>
            </a:r>
            <a:r>
              <a:rPr lang="pt-BR" sz="2400" i="1" dirty="0" err="1"/>
              <a:t>Vip</a:t>
            </a:r>
            <a:r>
              <a:rPr lang="pt-BR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lvl="1">
              <a:buFont typeface="Arial" panose="020B0604020202020204" pitchFamily="34" charset="0"/>
              <a:buChar char="•"/>
            </a:pPr>
            <a:endParaRPr lang="pt-BR" sz="3200" b="1" dirty="0"/>
          </a:p>
        </p:txBody>
      </p:sp>
      <p:pic>
        <p:nvPicPr>
          <p:cNvPr id="9218" name="Picture 2" descr="Resultado de imagem para milho transgên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647" y="3930653"/>
            <a:ext cx="3323612" cy="183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milho transgên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7" y="1983545"/>
            <a:ext cx="2248643" cy="187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034199" y="4249039"/>
            <a:ext cx="5381312" cy="120032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/>
              </a:rPr>
              <a:t>ALTO CUSTO.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Open Sans"/>
              </a:rPr>
              <a:t>Não há certeza se o produto faz mal.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Open Sans"/>
              </a:rPr>
              <a:t>TAMBÉM APRESENTA PROBLEMAS DE RESISTÊNCIA!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050" y="169514"/>
            <a:ext cx="10058400" cy="1450757"/>
          </a:xfrm>
        </p:spPr>
        <p:txBody>
          <a:bodyPr/>
          <a:lstStyle/>
          <a:p>
            <a:r>
              <a:rPr lang="pt-BR" dirty="0"/>
              <a:t>Monitoramento e Controle da lagarta-do-cartucho (</a:t>
            </a:r>
            <a:r>
              <a:rPr lang="pt-BR" i="1" dirty="0" err="1"/>
              <a:t>Spodoptera</a:t>
            </a:r>
            <a:r>
              <a:rPr lang="pt-BR" i="1" dirty="0"/>
              <a:t> </a:t>
            </a:r>
            <a:r>
              <a:rPr lang="pt-BR" i="1" dirty="0" err="1"/>
              <a:t>frugiperda</a:t>
            </a:r>
            <a:r>
              <a:rPr lang="pt-BR" dirty="0"/>
              <a:t>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50" y="1845734"/>
            <a:ext cx="7269992" cy="40233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pt-BR" sz="3600" b="1" dirty="0"/>
              <a:t>Inseticidas Biológicos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800" dirty="0"/>
              <a:t>predadores de lagartas e ovos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800" dirty="0"/>
              <a:t>parasitoides de lagartas e ovos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800" dirty="0"/>
              <a:t>micro-organismos </a:t>
            </a:r>
            <a:r>
              <a:rPr lang="pt-BR" sz="2800" dirty="0" err="1"/>
              <a:t>entomopatogênicos</a:t>
            </a:r>
            <a:r>
              <a:rPr lang="pt-BR" sz="2800" dirty="0"/>
              <a:t> (bactérias: </a:t>
            </a:r>
            <a:r>
              <a:rPr lang="pt-BR" sz="2800" i="1" u="sng" dirty="0" err="1"/>
              <a:t>Bacillus</a:t>
            </a:r>
            <a:r>
              <a:rPr lang="pt-BR" sz="2800" i="1" u="sng" dirty="0"/>
              <a:t> </a:t>
            </a:r>
            <a:r>
              <a:rPr lang="pt-BR" sz="2800" i="1" u="sng" dirty="0" err="1"/>
              <a:t>thuringiensis</a:t>
            </a:r>
            <a:r>
              <a:rPr lang="pt-BR" sz="2800" dirty="0"/>
              <a:t>;</a:t>
            </a:r>
            <a:r>
              <a:rPr lang="pt-BR" sz="2800" i="1" dirty="0"/>
              <a:t> </a:t>
            </a:r>
            <a:r>
              <a:rPr lang="pt-BR" sz="2800" dirty="0"/>
              <a:t>fungos: </a:t>
            </a:r>
            <a:r>
              <a:rPr lang="pt-BR" sz="2800" i="1" dirty="0" err="1"/>
              <a:t>Nomureae</a:t>
            </a:r>
            <a:r>
              <a:rPr lang="pt-BR" sz="2800" dirty="0"/>
              <a:t> </a:t>
            </a:r>
            <a:r>
              <a:rPr lang="pt-BR" sz="2800" dirty="0" err="1"/>
              <a:t>sp</a:t>
            </a:r>
            <a:r>
              <a:rPr lang="pt-BR" sz="2800" dirty="0"/>
              <a:t>.,e </a:t>
            </a:r>
            <a:r>
              <a:rPr lang="pt-BR" sz="2800" i="1" dirty="0" err="1"/>
              <a:t>Beuaveria</a:t>
            </a:r>
            <a:r>
              <a:rPr lang="pt-BR" sz="2800" dirty="0"/>
              <a:t> sp. e vírus: </a:t>
            </a:r>
            <a:r>
              <a:rPr lang="pt-BR" sz="2800" dirty="0" err="1"/>
              <a:t>baculovírus</a:t>
            </a:r>
            <a:r>
              <a:rPr lang="pt-BR" sz="2800" dirty="0"/>
              <a:t> </a:t>
            </a:r>
            <a:r>
              <a:rPr lang="pt-BR" sz="2800" dirty="0" err="1"/>
              <a:t>spodoptera</a:t>
            </a:r>
            <a:r>
              <a:rPr lang="pt-BR" sz="2800" dirty="0"/>
              <a:t>).</a:t>
            </a:r>
          </a:p>
        </p:txBody>
      </p:sp>
      <p:pic>
        <p:nvPicPr>
          <p:cNvPr id="10242" name="Picture 2" descr="Resultado de imagem para trichogramma controle biolog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091" y="2054846"/>
            <a:ext cx="1795581" cy="13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m para baculovírus spodopt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528" y="4476707"/>
            <a:ext cx="1785842" cy="14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1666671" y="5286006"/>
            <a:ext cx="6096000" cy="83099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/>
            <a:r>
              <a:rPr lang="pt-BR" sz="2400" b="1" dirty="0"/>
              <a:t>Custo relativamente mais baixo e de menor risco à saúde humana e ao meio ambiente</a:t>
            </a:r>
            <a:endParaRPr lang="pt-BR" sz="4800" b="1" dirty="0"/>
          </a:p>
        </p:txBody>
      </p:sp>
      <p:sp>
        <p:nvSpPr>
          <p:cNvPr id="19" name="Retângulo 18"/>
          <p:cNvSpPr/>
          <p:nvPr/>
        </p:nvSpPr>
        <p:spPr>
          <a:xfrm>
            <a:off x="10536512" y="3390893"/>
            <a:ext cx="136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Trichograma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9912718" y="5932337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baculovírus</a:t>
            </a:r>
            <a:r>
              <a:rPr lang="pt-BR" dirty="0"/>
              <a:t> </a:t>
            </a:r>
            <a:r>
              <a:rPr lang="pt-BR" dirty="0" err="1"/>
              <a:t>spodoptera</a:t>
            </a:r>
            <a:endParaRPr lang="pt-BR" dirty="0"/>
          </a:p>
        </p:txBody>
      </p:sp>
      <p:pic>
        <p:nvPicPr>
          <p:cNvPr id="8194" name="Picture 2" descr="Resultado de imagem para bacillus thuringiensis lagar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80" y="3269435"/>
            <a:ext cx="2341306" cy="15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7849100" y="4798057"/>
            <a:ext cx="21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u="sng" dirty="0" err="1"/>
              <a:t>Bacillus</a:t>
            </a:r>
            <a:r>
              <a:rPr lang="pt-BR" i="1" u="sng" dirty="0"/>
              <a:t> </a:t>
            </a:r>
            <a:r>
              <a:rPr lang="pt-BR" i="1" u="sng" dirty="0" err="1"/>
              <a:t>thuringiensis</a:t>
            </a: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33144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1151</TotalTime>
  <Words>967</Words>
  <Application>Microsoft Macintosh PowerPoint</Application>
  <PresentationFormat>Widescreen</PresentationFormat>
  <Paragraphs>149</Paragraphs>
  <Slides>19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Calibri</vt:lpstr>
      <vt:lpstr>Calibri </vt:lpstr>
      <vt:lpstr>Calibri Light</vt:lpstr>
      <vt:lpstr>Courier New</vt:lpstr>
      <vt:lpstr>Open Sans</vt:lpstr>
      <vt:lpstr>Times New Roman</vt:lpstr>
      <vt:lpstr>Arial</vt:lpstr>
      <vt:lpstr>Retrospectiva</vt:lpstr>
      <vt:lpstr>CorelDRAW</vt:lpstr>
      <vt:lpstr>Controle biológico da lagarta-do-cartucho (Spodoptera frugiperda) no cultivo de milho verde</vt:lpstr>
      <vt:lpstr>Produção Mundial de Milho</vt:lpstr>
      <vt:lpstr>Produção de Milho Nacional</vt:lpstr>
      <vt:lpstr>Lagarta-do-cartucho (Spodoptera frugiperda)</vt:lpstr>
      <vt:lpstr>Lagarta-do-cartucho (Spodoptera frugiperda)</vt:lpstr>
      <vt:lpstr>Monitoramento e Controle da lagarta-do-cartucho (Spodoptera frugiperda) </vt:lpstr>
      <vt:lpstr>Agrotóxicos no Brasil</vt:lpstr>
      <vt:lpstr>Monitoramento e Controle da lagarta-do-cartucho (Spodoptera frugiperda) </vt:lpstr>
      <vt:lpstr>Monitoramento e Controle da lagarta-do-cartucho (Spodoptera frugiperda) </vt:lpstr>
      <vt:lpstr>Bacillus thuringiensis (Bt)</vt:lpstr>
      <vt:lpstr>Apresentação do PowerPoint</vt:lpstr>
      <vt:lpstr>Meios de Cultivo alternativos para crescimento de B. thuringiensis</vt:lpstr>
      <vt:lpstr>Meios de Cultivo alternativos para crescimento de B. thuringiensis</vt:lpstr>
      <vt:lpstr>Fases de Desenvolvimento da Pesquisa</vt:lpstr>
      <vt:lpstr>Biopesticidas</vt:lpstr>
      <vt:lpstr>Formulação do Biopesticida à Base de Bt</vt:lpstr>
      <vt:lpstr>Formulações comerciais de Bacillus thuringiensis disponíveis no mundo</vt:lpstr>
      <vt:lpstr>Equipe e Metas do Projeto</vt:lpstr>
      <vt:lpstr>Agradecimentos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Controle biológico da lagarta-do-cartucho (Spodoptera frugiperda) do milho verde (Zea mays)</dc:title>
  <dc:creator>Carol Wanderley</dc:creator>
  <cp:lastModifiedBy>Ana Rochas</cp:lastModifiedBy>
  <cp:revision>59</cp:revision>
  <dcterms:created xsi:type="dcterms:W3CDTF">2017-03-20T14:16:06Z</dcterms:created>
  <dcterms:modified xsi:type="dcterms:W3CDTF">2017-03-24T09:50:48Z</dcterms:modified>
</cp:coreProperties>
</file>