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1511" r:id="rId2"/>
    <p:sldId id="1869" r:id="rId3"/>
    <p:sldId id="1442" r:id="rId4"/>
    <p:sldId id="1452" r:id="rId5"/>
    <p:sldId id="1867" r:id="rId6"/>
    <p:sldId id="1468" r:id="rId7"/>
    <p:sldId id="1470" r:id="rId8"/>
    <p:sldId id="1904" r:id="rId9"/>
    <p:sldId id="1897" r:id="rId10"/>
    <p:sldId id="1898" r:id="rId11"/>
    <p:sldId id="1899" r:id="rId12"/>
    <p:sldId id="1900" r:id="rId13"/>
    <p:sldId id="1933" r:id="rId14"/>
    <p:sldId id="1901" r:id="rId15"/>
    <p:sldId id="1902" r:id="rId16"/>
    <p:sldId id="1905" r:id="rId17"/>
    <p:sldId id="1906" r:id="rId18"/>
    <p:sldId id="1908" r:id="rId19"/>
    <p:sldId id="1909" r:id="rId20"/>
    <p:sldId id="1911" r:id="rId21"/>
    <p:sldId id="1912" r:id="rId22"/>
    <p:sldId id="1915" r:id="rId23"/>
    <p:sldId id="1916" r:id="rId24"/>
    <p:sldId id="1935" r:id="rId25"/>
    <p:sldId id="1937" r:id="rId26"/>
    <p:sldId id="1938" r:id="rId27"/>
    <p:sldId id="1939" r:id="rId28"/>
    <p:sldId id="1946" r:id="rId29"/>
    <p:sldId id="1940" r:id="rId30"/>
    <p:sldId id="1941" r:id="rId31"/>
    <p:sldId id="1948" r:id="rId32"/>
    <p:sldId id="1949" r:id="rId33"/>
    <p:sldId id="1944" r:id="rId34"/>
    <p:sldId id="1942" r:id="rId35"/>
    <p:sldId id="1943" r:id="rId36"/>
    <p:sldId id="1950" r:id="rId37"/>
    <p:sldId id="1953" r:id="rId38"/>
    <p:sldId id="1951" r:id="rId39"/>
    <p:sldId id="1952" r:id="rId40"/>
    <p:sldId id="1955" r:id="rId41"/>
    <p:sldId id="1930" r:id="rId42"/>
    <p:sldId id="1945" r:id="rId43"/>
    <p:sldId id="1954" r:id="rId44"/>
    <p:sldId id="1931" r:id="rId45"/>
    <p:sldId id="1480" r:id="rId46"/>
    <p:sldId id="1866" r:id="rId47"/>
    <p:sldId id="1499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05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306" autoAdjust="0"/>
  </p:normalViewPr>
  <p:slideViewPr>
    <p:cSldViewPr showGuides="1">
      <p:cViewPr varScale="1">
        <p:scale>
          <a:sx n="65" d="100"/>
          <a:sy n="65" d="100"/>
        </p:scale>
        <p:origin x="-144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012"/>
    </p:cViewPr>
  </p:sorterViewPr>
  <p:notesViewPr>
    <p:cSldViewPr showGuides="1">
      <p:cViewPr varScale="1">
        <p:scale>
          <a:sx n="53" d="100"/>
          <a:sy n="53" d="100"/>
        </p:scale>
        <p:origin x="-28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ell\Downloads\Opuntia%20ao%20longo%20dos%20ano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ROMEL\Dropbox\Tese%20cana\Image%20Scaner%203%20geis%202D\Spot_table_Pr&#233;_Ca2xCtrl%20(pente%20fino)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 err="1" smtClean="0">
                <a:solidFill>
                  <a:schemeClr val="tx1"/>
                </a:solidFill>
              </a:rPr>
              <a:t>Periódicos</a:t>
            </a:r>
            <a:r>
              <a:rPr lang="en-US" sz="2000" b="1" baseline="0" dirty="0" smtClean="0">
                <a:solidFill>
                  <a:schemeClr val="tx1"/>
                </a:solidFill>
              </a:rPr>
              <a:t> / CAPES</a:t>
            </a:r>
            <a:endParaRPr lang="en-US" sz="20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Planilha4!$B$3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Planilha4!$A$4:$A$15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Planilha4!$B$4:$B$15</c:f>
              <c:numCache>
                <c:formatCode>General</c:formatCode>
                <c:ptCount val="12"/>
                <c:pt idx="0">
                  <c:v>329</c:v>
                </c:pt>
                <c:pt idx="1">
                  <c:v>345</c:v>
                </c:pt>
                <c:pt idx="2">
                  <c:v>363</c:v>
                </c:pt>
                <c:pt idx="3">
                  <c:v>404</c:v>
                </c:pt>
                <c:pt idx="4">
                  <c:v>525</c:v>
                </c:pt>
                <c:pt idx="5">
                  <c:v>497</c:v>
                </c:pt>
                <c:pt idx="6">
                  <c:v>662</c:v>
                </c:pt>
                <c:pt idx="7">
                  <c:v>614</c:v>
                </c:pt>
                <c:pt idx="8">
                  <c:v>735</c:v>
                </c:pt>
                <c:pt idx="9">
                  <c:v>732</c:v>
                </c:pt>
                <c:pt idx="10">
                  <c:v>508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14-404A-AB3D-05C6AEECC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976256"/>
        <c:axId val="164065216"/>
      </c:barChart>
      <c:catAx>
        <c:axId val="749762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Anos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4065216"/>
        <c:crosses val="autoZero"/>
        <c:auto val="1"/>
        <c:lblAlgn val="ctr"/>
        <c:lblOffset val="100"/>
        <c:noMultiLvlLbl val="0"/>
      </c:catAx>
      <c:valAx>
        <c:axId val="16406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97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Exemplo: proteínas diferenciais</a:t>
            </a:r>
            <a:endParaRPr lang="pt-BR" sz="1800" b="1" dirty="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Controle</c:v>
          </c:tx>
          <c:invertIfNegative val="0"/>
          <c:errBars>
            <c:errBarType val="both"/>
            <c:errValType val="cust"/>
            <c:noEndCap val="0"/>
            <c:plus>
              <c:numRef>
                <c:f>Plan2!$R$5:$R$37</c:f>
                <c:numCache>
                  <c:formatCode>General</c:formatCode>
                  <c:ptCount val="33"/>
                  <c:pt idx="0">
                    <c:v>0.10574484547459036</c:v>
                  </c:pt>
                  <c:pt idx="1">
                    <c:v>0.45805896710407756</c:v>
                  </c:pt>
                  <c:pt idx="2">
                    <c:v>0.41364236301155038</c:v>
                  </c:pt>
                  <c:pt idx="3">
                    <c:v>2.934280964355605E-2</c:v>
                  </c:pt>
                  <c:pt idx="4">
                    <c:v>6.3215039437709272E-2</c:v>
                  </c:pt>
                  <c:pt idx="5">
                    <c:v>0.16648251289550001</c:v>
                  </c:pt>
                  <c:pt idx="6">
                    <c:v>9.0891798859963041E-2</c:v>
                  </c:pt>
                  <c:pt idx="7">
                    <c:v>3.5466426534276389E-2</c:v>
                  </c:pt>
                  <c:pt idx="8">
                    <c:v>6.7004963580649973E-2</c:v>
                  </c:pt>
                  <c:pt idx="9">
                    <c:v>9.7945308094763248E-2</c:v>
                  </c:pt>
                  <c:pt idx="10">
                    <c:v>0.15499746363516731</c:v>
                  </c:pt>
                  <c:pt idx="11">
                    <c:v>0.10514035682521426</c:v>
                  </c:pt>
                  <c:pt idx="12">
                    <c:v>6.9349515252651817E-2</c:v>
                  </c:pt>
                  <c:pt idx="13">
                    <c:v>0.31528562547845007</c:v>
                  </c:pt>
                  <c:pt idx="14">
                    <c:v>7.0530024103213934E-2</c:v>
                  </c:pt>
                  <c:pt idx="15">
                    <c:v>3.4383777344040196E-2</c:v>
                  </c:pt>
                  <c:pt idx="16">
                    <c:v>9.2089257969282731E-2</c:v>
                  </c:pt>
                  <c:pt idx="17">
                    <c:v>0.22441468047147406</c:v>
                  </c:pt>
                  <c:pt idx="18">
                    <c:v>0.12295520051538172</c:v>
                  </c:pt>
                  <c:pt idx="19">
                    <c:v>5.4776467676468904E-2</c:v>
                  </c:pt>
                  <c:pt idx="20">
                    <c:v>0.1368257310515015</c:v>
                  </c:pt>
                  <c:pt idx="21">
                    <c:v>4.3018870794624846E-2</c:v>
                  </c:pt>
                  <c:pt idx="22">
                    <c:v>5.9114032551033487E-2</c:v>
                  </c:pt>
                  <c:pt idx="23">
                    <c:v>0.24004963141910093</c:v>
                  </c:pt>
                  <c:pt idx="24">
                    <c:v>0.17269153620770766</c:v>
                  </c:pt>
                  <c:pt idx="25">
                    <c:v>2.2447860328625183E-2</c:v>
                  </c:pt>
                  <c:pt idx="26">
                    <c:v>8.3370757463273173E-2</c:v>
                  </c:pt>
                  <c:pt idx="27">
                    <c:v>0.15849462020312721</c:v>
                  </c:pt>
                  <c:pt idx="28">
                    <c:v>2.9219569355711243E-2</c:v>
                  </c:pt>
                  <c:pt idx="29">
                    <c:v>0.13028536964849349</c:v>
                  </c:pt>
                  <c:pt idx="30">
                    <c:v>0.20074264572111244</c:v>
                  </c:pt>
                  <c:pt idx="31">
                    <c:v>0.25998947570581143</c:v>
                  </c:pt>
                  <c:pt idx="32">
                    <c:v>0.14954691285494728</c:v>
                  </c:pt>
                </c:numCache>
              </c:numRef>
            </c:plus>
            <c:minus>
              <c:numRef>
                <c:f>Plan2!$R$5:$R$37</c:f>
                <c:numCache>
                  <c:formatCode>General</c:formatCode>
                  <c:ptCount val="33"/>
                  <c:pt idx="0">
                    <c:v>0.10574484547459036</c:v>
                  </c:pt>
                  <c:pt idx="1">
                    <c:v>0.45805896710407756</c:v>
                  </c:pt>
                  <c:pt idx="2">
                    <c:v>0.41364236301155038</c:v>
                  </c:pt>
                  <c:pt idx="3">
                    <c:v>2.934280964355605E-2</c:v>
                  </c:pt>
                  <c:pt idx="4">
                    <c:v>6.3215039437709272E-2</c:v>
                  </c:pt>
                  <c:pt idx="5">
                    <c:v>0.16648251289550001</c:v>
                  </c:pt>
                  <c:pt idx="6">
                    <c:v>9.0891798859963041E-2</c:v>
                  </c:pt>
                  <c:pt idx="7">
                    <c:v>3.5466426534276389E-2</c:v>
                  </c:pt>
                  <c:pt idx="8">
                    <c:v>6.7004963580649973E-2</c:v>
                  </c:pt>
                  <c:pt idx="9">
                    <c:v>9.7945308094763248E-2</c:v>
                  </c:pt>
                  <c:pt idx="10">
                    <c:v>0.15499746363516731</c:v>
                  </c:pt>
                  <c:pt idx="11">
                    <c:v>0.10514035682521426</c:v>
                  </c:pt>
                  <c:pt idx="12">
                    <c:v>6.9349515252651817E-2</c:v>
                  </c:pt>
                  <c:pt idx="13">
                    <c:v>0.31528562547845007</c:v>
                  </c:pt>
                  <c:pt idx="14">
                    <c:v>7.0530024103213934E-2</c:v>
                  </c:pt>
                  <c:pt idx="15">
                    <c:v>3.4383777344040196E-2</c:v>
                  </c:pt>
                  <c:pt idx="16">
                    <c:v>9.2089257969282731E-2</c:v>
                  </c:pt>
                  <c:pt idx="17">
                    <c:v>0.22441468047147406</c:v>
                  </c:pt>
                  <c:pt idx="18">
                    <c:v>0.12295520051538172</c:v>
                  </c:pt>
                  <c:pt idx="19">
                    <c:v>5.4776467676468904E-2</c:v>
                  </c:pt>
                  <c:pt idx="20">
                    <c:v>0.1368257310515015</c:v>
                  </c:pt>
                  <c:pt idx="21">
                    <c:v>4.3018870794624846E-2</c:v>
                  </c:pt>
                  <c:pt idx="22">
                    <c:v>5.9114032551033487E-2</c:v>
                  </c:pt>
                  <c:pt idx="23">
                    <c:v>0.24004963141910093</c:v>
                  </c:pt>
                  <c:pt idx="24">
                    <c:v>0.17269153620770766</c:v>
                  </c:pt>
                  <c:pt idx="25">
                    <c:v>2.2447860328625183E-2</c:v>
                  </c:pt>
                  <c:pt idx="26">
                    <c:v>8.3370757463273173E-2</c:v>
                  </c:pt>
                  <c:pt idx="27">
                    <c:v>0.15849462020312721</c:v>
                  </c:pt>
                  <c:pt idx="28">
                    <c:v>2.9219569355711243E-2</c:v>
                  </c:pt>
                  <c:pt idx="29">
                    <c:v>0.13028536964849349</c:v>
                  </c:pt>
                  <c:pt idx="30">
                    <c:v>0.20074264572111244</c:v>
                  </c:pt>
                  <c:pt idx="31">
                    <c:v>0.25998947570581143</c:v>
                  </c:pt>
                  <c:pt idx="32">
                    <c:v>0.14954691285494728</c:v>
                  </c:pt>
                </c:numCache>
              </c:numRef>
            </c:minus>
          </c:errBars>
          <c:cat>
            <c:numRef>
              <c:f>'[Spot_table_Pré_Ca2xCtrl (pente fino).xls]Plan2'!$B$5:$B$25,'[Spot_table_Pré_Ca2xCtrl (pente fino).xls]Plan2'!$B$27:$B$29,'[Spot_table_Pré_Ca2xCtrl (pente fino).xls]Plan2'!$B$31:$B$37</c:f>
              <c:numCache>
                <c:formatCode>General</c:formatCode>
                <c:ptCount val="31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16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  <c:pt idx="8">
                  <c:v>22</c:v>
                </c:pt>
                <c:pt idx="9">
                  <c:v>23</c:v>
                </c:pt>
                <c:pt idx="10">
                  <c:v>24</c:v>
                </c:pt>
                <c:pt idx="11">
                  <c:v>25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32</c:v>
                </c:pt>
                <c:pt idx="16">
                  <c:v>33</c:v>
                </c:pt>
                <c:pt idx="17">
                  <c:v>39</c:v>
                </c:pt>
                <c:pt idx="18">
                  <c:v>40</c:v>
                </c:pt>
                <c:pt idx="19">
                  <c:v>45</c:v>
                </c:pt>
                <c:pt idx="20">
                  <c:v>52</c:v>
                </c:pt>
                <c:pt idx="21">
                  <c:v>55</c:v>
                </c:pt>
                <c:pt idx="22">
                  <c:v>62</c:v>
                </c:pt>
                <c:pt idx="23">
                  <c:v>63</c:v>
                </c:pt>
                <c:pt idx="24">
                  <c:v>70</c:v>
                </c:pt>
                <c:pt idx="25">
                  <c:v>72</c:v>
                </c:pt>
                <c:pt idx="26">
                  <c:v>73</c:v>
                </c:pt>
                <c:pt idx="27">
                  <c:v>74</c:v>
                </c:pt>
                <c:pt idx="28">
                  <c:v>76</c:v>
                </c:pt>
                <c:pt idx="29">
                  <c:v>81</c:v>
                </c:pt>
                <c:pt idx="30">
                  <c:v>82</c:v>
                </c:pt>
              </c:numCache>
            </c:numRef>
          </c:cat>
          <c:val>
            <c:numRef>
              <c:f>'[Spot_table_Pré_Ca2xCtrl (pente fino).xls]Plan2'!$P$5:$P$25,'[Spot_table_Pré_Ca2xCtrl (pente fino).xls]Plan2'!$P$27:$P$29,'[Spot_table_Pré_Ca2xCtrl (pente fino).xls]Plan2'!$P$31:$P$37</c:f>
              <c:numCache>
                <c:formatCode>General</c:formatCode>
                <c:ptCount val="31"/>
                <c:pt idx="0">
                  <c:v>1.3977733333333333</c:v>
                </c:pt>
                <c:pt idx="1">
                  <c:v>1.8584833333333381</c:v>
                </c:pt>
                <c:pt idx="2">
                  <c:v>1.860123333333334</c:v>
                </c:pt>
                <c:pt idx="3">
                  <c:v>1.4264466666666664</c:v>
                </c:pt>
                <c:pt idx="4">
                  <c:v>1.5476833333333333</c:v>
                </c:pt>
                <c:pt idx="5">
                  <c:v>1.8087599999999999</c:v>
                </c:pt>
                <c:pt idx="6">
                  <c:v>1.51844</c:v>
                </c:pt>
                <c:pt idx="7">
                  <c:v>1.4933933333333334</c:v>
                </c:pt>
                <c:pt idx="8">
                  <c:v>1.683773333333334</c:v>
                </c:pt>
                <c:pt idx="9">
                  <c:v>1.2054266666666658</c:v>
                </c:pt>
                <c:pt idx="10">
                  <c:v>1.6531199999999999</c:v>
                </c:pt>
                <c:pt idx="11">
                  <c:v>1.74007</c:v>
                </c:pt>
                <c:pt idx="12">
                  <c:v>0.7227956666666876</c:v>
                </c:pt>
                <c:pt idx="13">
                  <c:v>1.6612099999999999</c:v>
                </c:pt>
                <c:pt idx="14">
                  <c:v>1.7150099999999797</c:v>
                </c:pt>
                <c:pt idx="15">
                  <c:v>1.7723833333333341</c:v>
                </c:pt>
                <c:pt idx="16">
                  <c:v>1.7243700000000002</c:v>
                </c:pt>
                <c:pt idx="17">
                  <c:v>1.8126233333333335</c:v>
                </c:pt>
                <c:pt idx="18">
                  <c:v>1.2385426666666681</c:v>
                </c:pt>
                <c:pt idx="19">
                  <c:v>1.4850333333333332</c:v>
                </c:pt>
                <c:pt idx="20">
                  <c:v>1.6794533333333341</c:v>
                </c:pt>
                <c:pt idx="21">
                  <c:v>1.2736266666666658</c:v>
                </c:pt>
                <c:pt idx="22">
                  <c:v>1.3878333333333333</c:v>
                </c:pt>
                <c:pt idx="23">
                  <c:v>1.3536866666666665</c:v>
                </c:pt>
                <c:pt idx="24">
                  <c:v>1.2758999999999705</c:v>
                </c:pt>
                <c:pt idx="25">
                  <c:v>1.3148199999999999</c:v>
                </c:pt>
                <c:pt idx="26">
                  <c:v>1.4187199999999998</c:v>
                </c:pt>
                <c:pt idx="27">
                  <c:v>1.3728566666666866</c:v>
                </c:pt>
                <c:pt idx="28">
                  <c:v>1.7833233333333334</c:v>
                </c:pt>
                <c:pt idx="29">
                  <c:v>1.7205833333333331</c:v>
                </c:pt>
                <c:pt idx="30">
                  <c:v>1.8998933333333332</c:v>
                </c:pt>
              </c:numCache>
            </c:numRef>
          </c:val>
        </c:ser>
        <c:ser>
          <c:idx val="1"/>
          <c:order val="1"/>
          <c:tx>
            <c:v>Cálcio</c:v>
          </c:tx>
          <c:invertIfNegative val="0"/>
          <c:errBars>
            <c:errBarType val="both"/>
            <c:errValType val="cust"/>
            <c:noEndCap val="0"/>
            <c:plus>
              <c:numRef>
                <c:f>Plan2!$S$5:$S$37</c:f>
                <c:numCache>
                  <c:formatCode>General</c:formatCode>
                  <c:ptCount val="33"/>
                  <c:pt idx="0">
                    <c:v>7.6475913821135832E-2</c:v>
                  </c:pt>
                  <c:pt idx="1">
                    <c:v>0</c:v>
                  </c:pt>
                  <c:pt idx="2">
                    <c:v>0</c:v>
                  </c:pt>
                  <c:pt idx="3">
                    <c:v>5.0343884055343575E-2</c:v>
                  </c:pt>
                  <c:pt idx="4">
                    <c:v>3.743782821930014E-2</c:v>
                  </c:pt>
                  <c:pt idx="5">
                    <c:v>0</c:v>
                  </c:pt>
                  <c:pt idx="6">
                    <c:v>3.2569602269601386E-2</c:v>
                  </c:pt>
                  <c:pt idx="7">
                    <c:v>7.5862230032110164E-2</c:v>
                  </c:pt>
                  <c:pt idx="8">
                    <c:v>7.8504622934195501E-17</c:v>
                  </c:pt>
                  <c:pt idx="9">
                    <c:v>6.6241006449513279E-2</c:v>
                  </c:pt>
                  <c:pt idx="10">
                    <c:v>0</c:v>
                  </c:pt>
                  <c:pt idx="11">
                    <c:v>0</c:v>
                  </c:pt>
                  <c:pt idx="12">
                    <c:v>6.6305438774742154E-2</c:v>
                  </c:pt>
                  <c:pt idx="13">
                    <c:v>0</c:v>
                  </c:pt>
                  <c:pt idx="14">
                    <c:v>7.8504622934195501E-17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2.6056062418902851E-2</c:v>
                  </c:pt>
                  <c:pt idx="19">
                    <c:v>2.5129076286247078E-2</c:v>
                  </c:pt>
                  <c:pt idx="20">
                    <c:v>0</c:v>
                  </c:pt>
                  <c:pt idx="21">
                    <c:v>6.6642548901667056E-2</c:v>
                  </c:pt>
                  <c:pt idx="22">
                    <c:v>2.5283769611705892E-2</c:v>
                  </c:pt>
                  <c:pt idx="23">
                    <c:v>0.10334539994976935</c:v>
                  </c:pt>
                  <c:pt idx="24">
                    <c:v>0.17388786713409471</c:v>
                  </c:pt>
                  <c:pt idx="25">
                    <c:v>5.6787376769254765E-2</c:v>
                  </c:pt>
                  <c:pt idx="26">
                    <c:v>6.6890180600576499E-2</c:v>
                  </c:pt>
                  <c:pt idx="27">
                    <c:v>7.1011646511916854E-2</c:v>
                  </c:pt>
                  <c:pt idx="28">
                    <c:v>3.1792987519961242E-2</c:v>
                  </c:pt>
                  <c:pt idx="29">
                    <c:v>0.15188602415115229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</c:numCache>
              </c:numRef>
            </c:plus>
            <c:minus>
              <c:numRef>
                <c:f>Plan2!$S$5:$S$37</c:f>
                <c:numCache>
                  <c:formatCode>General</c:formatCode>
                  <c:ptCount val="33"/>
                  <c:pt idx="0">
                    <c:v>7.6475913821135832E-2</c:v>
                  </c:pt>
                  <c:pt idx="1">
                    <c:v>0</c:v>
                  </c:pt>
                  <c:pt idx="2">
                    <c:v>0</c:v>
                  </c:pt>
                  <c:pt idx="3">
                    <c:v>5.0343884055343575E-2</c:v>
                  </c:pt>
                  <c:pt idx="4">
                    <c:v>3.743782821930014E-2</c:v>
                  </c:pt>
                  <c:pt idx="5">
                    <c:v>0</c:v>
                  </c:pt>
                  <c:pt idx="6">
                    <c:v>3.2569602269601386E-2</c:v>
                  </c:pt>
                  <c:pt idx="7">
                    <c:v>7.5862230032110164E-2</c:v>
                  </c:pt>
                  <c:pt idx="8">
                    <c:v>7.8504622934195501E-17</c:v>
                  </c:pt>
                  <c:pt idx="9">
                    <c:v>6.6241006449513279E-2</c:v>
                  </c:pt>
                  <c:pt idx="10">
                    <c:v>0</c:v>
                  </c:pt>
                  <c:pt idx="11">
                    <c:v>0</c:v>
                  </c:pt>
                  <c:pt idx="12">
                    <c:v>6.6305438774742154E-2</c:v>
                  </c:pt>
                  <c:pt idx="13">
                    <c:v>0</c:v>
                  </c:pt>
                  <c:pt idx="14">
                    <c:v>7.8504622934195501E-17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2.6056062418902851E-2</c:v>
                  </c:pt>
                  <c:pt idx="19">
                    <c:v>2.5129076286247078E-2</c:v>
                  </c:pt>
                  <c:pt idx="20">
                    <c:v>0</c:v>
                  </c:pt>
                  <c:pt idx="21">
                    <c:v>6.6642548901667056E-2</c:v>
                  </c:pt>
                  <c:pt idx="22">
                    <c:v>2.5283769611705892E-2</c:v>
                  </c:pt>
                  <c:pt idx="23">
                    <c:v>0.10334539994976935</c:v>
                  </c:pt>
                  <c:pt idx="24">
                    <c:v>0.17388786713409471</c:v>
                  </c:pt>
                  <c:pt idx="25">
                    <c:v>5.6787376769254765E-2</c:v>
                  </c:pt>
                  <c:pt idx="26">
                    <c:v>6.6890180600576499E-2</c:v>
                  </c:pt>
                  <c:pt idx="27">
                    <c:v>7.1011646511916854E-2</c:v>
                  </c:pt>
                  <c:pt idx="28">
                    <c:v>3.1792987519961242E-2</c:v>
                  </c:pt>
                  <c:pt idx="29">
                    <c:v>0.15188602415115229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</c:numCache>
              </c:numRef>
            </c:minus>
          </c:errBars>
          <c:cat>
            <c:numRef>
              <c:f>'[Spot_table_Pré_Ca2xCtrl (pente fino).xls]Plan2'!$B$5:$B$25,'[Spot_table_Pré_Ca2xCtrl (pente fino).xls]Plan2'!$B$27:$B$29,'[Spot_table_Pré_Ca2xCtrl (pente fino).xls]Plan2'!$B$31:$B$37</c:f>
              <c:numCache>
                <c:formatCode>General</c:formatCode>
                <c:ptCount val="31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16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  <c:pt idx="8">
                  <c:v>22</c:v>
                </c:pt>
                <c:pt idx="9">
                  <c:v>23</c:v>
                </c:pt>
                <c:pt idx="10">
                  <c:v>24</c:v>
                </c:pt>
                <c:pt idx="11">
                  <c:v>25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32</c:v>
                </c:pt>
                <c:pt idx="16">
                  <c:v>33</c:v>
                </c:pt>
                <c:pt idx="17">
                  <c:v>39</c:v>
                </c:pt>
                <c:pt idx="18">
                  <c:v>40</c:v>
                </c:pt>
                <c:pt idx="19">
                  <c:v>45</c:v>
                </c:pt>
                <c:pt idx="20">
                  <c:v>52</c:v>
                </c:pt>
                <c:pt idx="21">
                  <c:v>55</c:v>
                </c:pt>
                <c:pt idx="22">
                  <c:v>62</c:v>
                </c:pt>
                <c:pt idx="23">
                  <c:v>63</c:v>
                </c:pt>
                <c:pt idx="24">
                  <c:v>70</c:v>
                </c:pt>
                <c:pt idx="25">
                  <c:v>72</c:v>
                </c:pt>
                <c:pt idx="26">
                  <c:v>73</c:v>
                </c:pt>
                <c:pt idx="27">
                  <c:v>74</c:v>
                </c:pt>
                <c:pt idx="28">
                  <c:v>76</c:v>
                </c:pt>
                <c:pt idx="29">
                  <c:v>81</c:v>
                </c:pt>
                <c:pt idx="30">
                  <c:v>82</c:v>
                </c:pt>
              </c:numCache>
            </c:numRef>
          </c:cat>
          <c:val>
            <c:numRef>
              <c:f>'[Spot_table_Pré_Ca2xCtrl (pente fino).xls]Plan2'!$Q$5:$Q$25,'[Spot_table_Pré_Ca2xCtrl (pente fino).xls]Plan2'!$Q$27:$Q$29,'[Spot_table_Pré_Ca2xCtrl (pente fino).xls]Plan2'!$Q$31:$Q$37</c:f>
              <c:numCache>
                <c:formatCode>General</c:formatCode>
                <c:ptCount val="31"/>
                <c:pt idx="0">
                  <c:v>0.6022256666666822</c:v>
                </c:pt>
                <c:pt idx="1">
                  <c:v>0.42453800000000008</c:v>
                </c:pt>
                <c:pt idx="2">
                  <c:v>0.41964000000000001</c:v>
                </c:pt>
                <c:pt idx="3">
                  <c:v>0.57355433333333361</c:v>
                </c:pt>
                <c:pt idx="4">
                  <c:v>0.45231633333333332</c:v>
                </c:pt>
                <c:pt idx="5">
                  <c:v>0.57372199999999995</c:v>
                </c:pt>
                <c:pt idx="6">
                  <c:v>0.48156000000000032</c:v>
                </c:pt>
                <c:pt idx="7">
                  <c:v>0.50660566666666662</c:v>
                </c:pt>
                <c:pt idx="8">
                  <c:v>0.94868800000000064</c:v>
                </c:pt>
                <c:pt idx="9">
                  <c:v>0.79457166666666668</c:v>
                </c:pt>
                <c:pt idx="10">
                  <c:v>1.04064</c:v>
                </c:pt>
                <c:pt idx="11">
                  <c:v>0.77979700000001495</c:v>
                </c:pt>
                <c:pt idx="12">
                  <c:v>1.2772033333333335</c:v>
                </c:pt>
                <c:pt idx="13">
                  <c:v>1.01637</c:v>
                </c:pt>
                <c:pt idx="14">
                  <c:v>0.85497299999999987</c:v>
                </c:pt>
                <c:pt idx="15">
                  <c:v>0.68285399999999996</c:v>
                </c:pt>
                <c:pt idx="16">
                  <c:v>0.82688499999999998</c:v>
                </c:pt>
                <c:pt idx="17">
                  <c:v>0.56213400000000002</c:v>
                </c:pt>
                <c:pt idx="18">
                  <c:v>0.76145733333333365</c:v>
                </c:pt>
                <c:pt idx="19">
                  <c:v>0.51496599999999959</c:v>
                </c:pt>
                <c:pt idx="20">
                  <c:v>0.9616430000000119</c:v>
                </c:pt>
                <c:pt idx="21">
                  <c:v>0.72637266666666667</c:v>
                </c:pt>
                <c:pt idx="22">
                  <c:v>0.61216833333333365</c:v>
                </c:pt>
                <c:pt idx="23">
                  <c:v>0.64631533333334446</c:v>
                </c:pt>
                <c:pt idx="24">
                  <c:v>0.72410166666666675</c:v>
                </c:pt>
                <c:pt idx="25">
                  <c:v>0.68517899999999987</c:v>
                </c:pt>
                <c:pt idx="26">
                  <c:v>0.58127766666666658</c:v>
                </c:pt>
                <c:pt idx="27">
                  <c:v>0.62714533333335276</c:v>
                </c:pt>
                <c:pt idx="28">
                  <c:v>0.65002800000001293</c:v>
                </c:pt>
                <c:pt idx="29">
                  <c:v>0.83824299999999996</c:v>
                </c:pt>
                <c:pt idx="30">
                  <c:v>0.30032600000000775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981120"/>
        <c:axId val="166866880"/>
      </c:barChart>
      <c:catAx>
        <c:axId val="166981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r>
                  <a:rPr lang="pt-BR" sz="1400" b="1">
                    <a:latin typeface="Arial" pitchFamily="34" charset="0"/>
                    <a:cs typeface="Arial" pitchFamily="34" charset="0"/>
                  </a:rPr>
                  <a:t>Número do match (</a:t>
                </a:r>
                <a:r>
                  <a:rPr lang="pt-BR" sz="1400" b="1" i="1">
                    <a:latin typeface="Arial" pitchFamily="34" charset="0"/>
                    <a:cs typeface="Arial" pitchFamily="34" charset="0"/>
                  </a:rPr>
                  <a:t>spot</a:t>
                </a:r>
                <a:r>
                  <a:rPr lang="pt-BR" sz="1400" b="1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66866880"/>
        <c:crosses val="autoZero"/>
        <c:auto val="1"/>
        <c:lblAlgn val="ctr"/>
        <c:lblOffset val="100"/>
        <c:noMultiLvlLbl val="0"/>
      </c:catAx>
      <c:valAx>
        <c:axId val="166866880"/>
        <c:scaling>
          <c:orientation val="minMax"/>
          <c:max val="3"/>
        </c:scaling>
        <c:delete val="0"/>
        <c:axPos val="l"/>
        <c:title>
          <c:tx>
            <c:rich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r>
                  <a:rPr lang="pt-BR" sz="1400" b="1">
                    <a:latin typeface="Arial" pitchFamily="34" charset="0"/>
                    <a:cs typeface="Arial" pitchFamily="34" charset="0"/>
                  </a:rPr>
                  <a:t>% vol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66981120"/>
        <c:crosses val="autoZero"/>
        <c:crossBetween val="between"/>
        <c:majorUnit val="0.5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57C60-EAFE-4599-A7E9-ECC0C597CD9A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7577012-15FA-4A09-9F15-0CDAD8E4EDF9}">
      <dgm:prSet custT="1"/>
      <dgm:spPr/>
      <dgm:t>
        <a:bodyPr/>
        <a:lstStyle/>
        <a:p>
          <a:r>
            <a:rPr lang="pt-BR" sz="2000" b="1" dirty="0"/>
            <a:t>Ornamental; P</a:t>
          </a:r>
          <a:r>
            <a:rPr lang="pt-BR" sz="2000" b="1" i="0" dirty="0"/>
            <a:t>aisagismo</a:t>
          </a:r>
          <a:endParaRPr lang="pt-BR" sz="2000" b="1" dirty="0"/>
        </a:p>
      </dgm:t>
    </dgm:pt>
    <dgm:pt modelId="{D6BA6535-AEB8-4A2A-A7A3-2D6C4E24EEA9}" type="parTrans" cxnId="{AA4C59E2-02A0-43AB-B61B-8B5509CB9B6F}">
      <dgm:prSet/>
      <dgm:spPr/>
      <dgm:t>
        <a:bodyPr/>
        <a:lstStyle/>
        <a:p>
          <a:endParaRPr lang="pt-BR" sz="2000"/>
        </a:p>
      </dgm:t>
    </dgm:pt>
    <dgm:pt modelId="{8D371CDB-FDC1-4B4A-A81B-C6BD65302EC2}" type="sibTrans" cxnId="{AA4C59E2-02A0-43AB-B61B-8B5509CB9B6F}">
      <dgm:prSet/>
      <dgm:spPr/>
      <dgm:t>
        <a:bodyPr/>
        <a:lstStyle/>
        <a:p>
          <a:endParaRPr lang="pt-BR" sz="2000"/>
        </a:p>
      </dgm:t>
    </dgm:pt>
    <dgm:pt modelId="{C8146B82-D72A-4B91-9BF8-CE0D533F1AC1}">
      <dgm:prSet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Alimentícia;</a:t>
          </a:r>
          <a:r>
            <a:rPr lang="pt-BR" sz="2000" b="1" dirty="0">
              <a:solidFill>
                <a:srgbClr val="FFFF00"/>
              </a:solidFill>
            </a:rPr>
            <a:t> Forrageira</a:t>
          </a:r>
        </a:p>
      </dgm:t>
    </dgm:pt>
    <dgm:pt modelId="{3DE4C037-C34B-4134-A702-9F6F267B957B}" type="parTrans" cxnId="{72D01A73-1C66-4BE8-A79A-4F266D0CBA84}">
      <dgm:prSet/>
      <dgm:spPr/>
      <dgm:t>
        <a:bodyPr/>
        <a:lstStyle/>
        <a:p>
          <a:endParaRPr lang="pt-BR" sz="2000"/>
        </a:p>
      </dgm:t>
    </dgm:pt>
    <dgm:pt modelId="{A8C5E5C0-0A82-425E-856B-549B3219EF61}" type="sibTrans" cxnId="{72D01A73-1C66-4BE8-A79A-4F266D0CBA84}">
      <dgm:prSet/>
      <dgm:spPr/>
      <dgm:t>
        <a:bodyPr/>
        <a:lstStyle/>
        <a:p>
          <a:endParaRPr lang="pt-BR" sz="2000"/>
        </a:p>
      </dgm:t>
    </dgm:pt>
    <dgm:pt modelId="{426CDC3E-2769-454C-BE22-386A3E1BBF12}">
      <dgm:prSet phldrT="[Texto]" custT="1"/>
      <dgm:spPr/>
      <dgm:t>
        <a:bodyPr/>
        <a:lstStyle/>
        <a:p>
          <a:r>
            <a:rPr lang="pt-BR" sz="2000" b="1" dirty="0"/>
            <a:t>Medicinal</a:t>
          </a:r>
        </a:p>
      </dgm:t>
    </dgm:pt>
    <dgm:pt modelId="{0C1FEC73-91E8-421E-BE5F-28F277E3AB89}" type="sibTrans" cxnId="{5ECE543F-CED7-4D6D-88CD-F7D7CDCD924E}">
      <dgm:prSet/>
      <dgm:spPr/>
      <dgm:t>
        <a:bodyPr/>
        <a:lstStyle/>
        <a:p>
          <a:endParaRPr lang="pt-BR" sz="2000"/>
        </a:p>
      </dgm:t>
    </dgm:pt>
    <dgm:pt modelId="{AB1847C2-E9E5-472A-9446-D2C35001FB84}" type="parTrans" cxnId="{5ECE543F-CED7-4D6D-88CD-F7D7CDCD924E}">
      <dgm:prSet/>
      <dgm:spPr/>
      <dgm:t>
        <a:bodyPr/>
        <a:lstStyle/>
        <a:p>
          <a:endParaRPr lang="pt-BR" sz="2000"/>
        </a:p>
      </dgm:t>
    </dgm:pt>
    <dgm:pt modelId="{7F01E174-9A2A-46DC-B9F9-BF31978AB408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sz="2000" dirty="0"/>
            <a:t/>
          </a:r>
          <a:br>
            <a:rPr lang="pt-BR" sz="2000" dirty="0"/>
          </a:br>
          <a:endParaRPr lang="pt-BR" sz="2000" dirty="0"/>
        </a:p>
      </dgm:t>
    </dgm:pt>
    <dgm:pt modelId="{FA6C973C-A21D-4B4E-B413-4653902AD1B5}" type="sibTrans" cxnId="{D2F94496-BDB4-4656-A38A-EB2453200469}">
      <dgm:prSet/>
      <dgm:spPr/>
      <dgm:t>
        <a:bodyPr/>
        <a:lstStyle/>
        <a:p>
          <a:endParaRPr lang="pt-BR" sz="2000"/>
        </a:p>
      </dgm:t>
    </dgm:pt>
    <dgm:pt modelId="{D80F0611-B4C8-4266-8B3A-CCD01855AAC7}" type="parTrans" cxnId="{D2F94496-BDB4-4656-A38A-EB2453200469}">
      <dgm:prSet/>
      <dgm:spPr/>
      <dgm:t>
        <a:bodyPr/>
        <a:lstStyle/>
        <a:p>
          <a:endParaRPr lang="pt-BR" sz="2000"/>
        </a:p>
      </dgm:t>
    </dgm:pt>
    <dgm:pt modelId="{12ECA017-151D-488E-A788-349861C09E2A}">
      <dgm:prSet custT="1"/>
      <dgm:spPr/>
      <dgm:t>
        <a:bodyPr/>
        <a:lstStyle/>
        <a:p>
          <a:r>
            <a:rPr lang="pt-BR" sz="1600" b="1" i="0" dirty="0"/>
            <a:t>Cercas vivas, conservação e recuperação de solos</a:t>
          </a:r>
          <a:endParaRPr lang="pt-BR" sz="1600" b="1" dirty="0"/>
        </a:p>
      </dgm:t>
    </dgm:pt>
    <dgm:pt modelId="{05D7CD36-29E5-465F-BD83-B72DCB9D8002}" type="parTrans" cxnId="{64959D9A-B8CB-48CE-8F74-31B1C9383AE7}">
      <dgm:prSet/>
      <dgm:spPr/>
      <dgm:t>
        <a:bodyPr/>
        <a:lstStyle/>
        <a:p>
          <a:endParaRPr lang="pt-BR" sz="2000"/>
        </a:p>
      </dgm:t>
    </dgm:pt>
    <dgm:pt modelId="{28C7FAAD-F347-4BB6-9F83-5372D6DD7A30}" type="sibTrans" cxnId="{64959D9A-B8CB-48CE-8F74-31B1C9383AE7}">
      <dgm:prSet/>
      <dgm:spPr/>
      <dgm:t>
        <a:bodyPr/>
        <a:lstStyle/>
        <a:p>
          <a:endParaRPr lang="pt-BR" sz="2000"/>
        </a:p>
      </dgm:t>
    </dgm:pt>
    <dgm:pt modelId="{AB13CA3F-2922-4D34-952E-5C2481906AF5}">
      <dgm:prSet phldrT="[Texto]" custT="1"/>
      <dgm:spPr/>
      <dgm:t>
        <a:bodyPr/>
        <a:lstStyle/>
        <a:p>
          <a:r>
            <a:rPr lang="pt-BR" sz="2000" b="1" i="0" dirty="0"/>
            <a:t>Matéria prima para cosméticos,</a:t>
          </a:r>
          <a:endParaRPr lang="pt-BR" sz="2000" b="1" dirty="0"/>
        </a:p>
      </dgm:t>
    </dgm:pt>
    <dgm:pt modelId="{39A1534C-4E3D-4F36-A7A2-98F63084730C}" type="parTrans" cxnId="{17022F9F-C7A7-4E35-9643-31FD70F7661F}">
      <dgm:prSet/>
      <dgm:spPr/>
      <dgm:t>
        <a:bodyPr/>
        <a:lstStyle/>
        <a:p>
          <a:endParaRPr lang="pt-BR" sz="2000"/>
        </a:p>
      </dgm:t>
    </dgm:pt>
    <dgm:pt modelId="{A28F6D63-5DE9-4D6B-AEC7-327FB7413C52}" type="sibTrans" cxnId="{17022F9F-C7A7-4E35-9643-31FD70F7661F}">
      <dgm:prSet/>
      <dgm:spPr/>
      <dgm:t>
        <a:bodyPr/>
        <a:lstStyle/>
        <a:p>
          <a:endParaRPr lang="pt-BR" sz="2000"/>
        </a:p>
      </dgm:t>
    </dgm:pt>
    <dgm:pt modelId="{6980530C-7866-430F-A056-4F616A40C741}" type="pres">
      <dgm:prSet presAssocID="{D7A57C60-EAFE-4599-A7E9-ECC0C597CD9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DC97550A-8149-4850-83E4-CB7B6FEA0EF7}" type="pres">
      <dgm:prSet presAssocID="{7F01E174-9A2A-46DC-B9F9-BF31978AB408}" presName="root" presStyleCnt="0">
        <dgm:presLayoutVars>
          <dgm:chMax/>
          <dgm:chPref val="4"/>
        </dgm:presLayoutVars>
      </dgm:prSet>
      <dgm:spPr/>
    </dgm:pt>
    <dgm:pt modelId="{E30FCF8A-C1F7-4ED2-B1A6-86CB6F7D7513}" type="pres">
      <dgm:prSet presAssocID="{7F01E174-9A2A-46DC-B9F9-BF31978AB408}" presName="rootComposite" presStyleCnt="0">
        <dgm:presLayoutVars/>
      </dgm:prSet>
      <dgm:spPr/>
    </dgm:pt>
    <dgm:pt modelId="{89ED31E5-AE33-49E2-A636-ACE91DFD019A}" type="pres">
      <dgm:prSet presAssocID="{7F01E174-9A2A-46DC-B9F9-BF31978AB408}" presName="rootText" presStyleLbl="node0" presStyleIdx="0" presStyleCnt="1" custScaleX="170100" custScaleY="294334" custLinFactNeighborX="5753" custLinFactNeighborY="-11730">
        <dgm:presLayoutVars>
          <dgm:chMax/>
          <dgm:chPref val="4"/>
        </dgm:presLayoutVars>
      </dgm:prSet>
      <dgm:spPr/>
      <dgm:t>
        <a:bodyPr/>
        <a:lstStyle/>
        <a:p>
          <a:endParaRPr lang="pt-BR"/>
        </a:p>
      </dgm:t>
    </dgm:pt>
    <dgm:pt modelId="{FB60BC3B-DED2-46D3-BA90-8815D943F1D8}" type="pres">
      <dgm:prSet presAssocID="{7F01E174-9A2A-46DC-B9F9-BF31978AB408}" presName="childShape" presStyleCnt="0">
        <dgm:presLayoutVars>
          <dgm:chMax val="0"/>
          <dgm:chPref val="0"/>
        </dgm:presLayoutVars>
      </dgm:prSet>
      <dgm:spPr/>
    </dgm:pt>
    <dgm:pt modelId="{10841F62-517B-4892-BA02-64795EA901FD}" type="pres">
      <dgm:prSet presAssocID="{426CDC3E-2769-454C-BE22-386A3E1BBF12}" presName="childComposite" presStyleCnt="0">
        <dgm:presLayoutVars>
          <dgm:chMax val="0"/>
          <dgm:chPref val="0"/>
        </dgm:presLayoutVars>
      </dgm:prSet>
      <dgm:spPr/>
    </dgm:pt>
    <dgm:pt modelId="{94D477F4-6290-441C-9088-5A7AD3E0FA7D}" type="pres">
      <dgm:prSet presAssocID="{426CDC3E-2769-454C-BE22-386A3E1BBF12}" presName="Image" presStyleLbl="node1" presStyleIdx="0" presStyleCnt="5" custScaleX="50896" custScaleY="56280"/>
      <dgm:spPr/>
    </dgm:pt>
    <dgm:pt modelId="{5A253E25-3C45-4257-8857-DEEFDD1FDA57}" type="pres">
      <dgm:prSet presAssocID="{426CDC3E-2769-454C-BE22-386A3E1BBF12}" presName="childText" presStyleLbl="lnNode1" presStyleIdx="0" presStyleCnt="5" custLinFactNeighborX="20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DECAD2-3F5B-41D5-9EE9-154E70800926}" type="pres">
      <dgm:prSet presAssocID="{AB13CA3F-2922-4D34-952E-5C2481906AF5}" presName="childComposite" presStyleCnt="0">
        <dgm:presLayoutVars>
          <dgm:chMax val="0"/>
          <dgm:chPref val="0"/>
        </dgm:presLayoutVars>
      </dgm:prSet>
      <dgm:spPr/>
    </dgm:pt>
    <dgm:pt modelId="{0023084B-D880-4923-8187-0B94A3A84DB6}" type="pres">
      <dgm:prSet presAssocID="{AB13CA3F-2922-4D34-952E-5C2481906AF5}" presName="Image" presStyleLbl="node1" presStyleIdx="1" presStyleCnt="5" custScaleX="45493" custScaleY="59181"/>
      <dgm:spPr/>
    </dgm:pt>
    <dgm:pt modelId="{F71AC669-47F6-4E84-88A8-50843E125D4B}" type="pres">
      <dgm:prSet presAssocID="{AB13CA3F-2922-4D34-952E-5C2481906AF5}" presName="childText" presStyleLbl="lnNode1" presStyleIdx="1" presStyleCnt="5" custLinFactNeighborX="20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25CF56-EC94-45D6-8177-1521188486F9}" type="pres">
      <dgm:prSet presAssocID="{B7577012-15FA-4A09-9F15-0CDAD8E4EDF9}" presName="childComposite" presStyleCnt="0">
        <dgm:presLayoutVars>
          <dgm:chMax val="0"/>
          <dgm:chPref val="0"/>
        </dgm:presLayoutVars>
      </dgm:prSet>
      <dgm:spPr/>
    </dgm:pt>
    <dgm:pt modelId="{BCDD5C2F-E8E8-4349-B867-8ABE3868A759}" type="pres">
      <dgm:prSet presAssocID="{B7577012-15FA-4A09-9F15-0CDAD8E4EDF9}" presName="Image" presStyleLbl="node1" presStyleIdx="2" presStyleCnt="5" custScaleX="55728" custScaleY="52804"/>
      <dgm:spPr/>
    </dgm:pt>
    <dgm:pt modelId="{A2E5B662-6DCE-4E6C-8E41-FA7D2F4F1647}" type="pres">
      <dgm:prSet presAssocID="{B7577012-15FA-4A09-9F15-0CDAD8E4EDF9}" presName="childText" presStyleLbl="lnNode1" presStyleIdx="2" presStyleCnt="5" custLinFactNeighborX="20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06C6FF-FE15-4051-BD1A-FF7CB76D1C5B}" type="pres">
      <dgm:prSet presAssocID="{12ECA017-151D-488E-A788-349861C09E2A}" presName="childComposite" presStyleCnt="0">
        <dgm:presLayoutVars>
          <dgm:chMax val="0"/>
          <dgm:chPref val="0"/>
        </dgm:presLayoutVars>
      </dgm:prSet>
      <dgm:spPr/>
    </dgm:pt>
    <dgm:pt modelId="{8081761A-3418-4961-B179-121985F1F962}" type="pres">
      <dgm:prSet presAssocID="{12ECA017-151D-488E-A788-349861C09E2A}" presName="Image" presStyleLbl="node1" presStyleIdx="3" presStyleCnt="5" custScaleX="45493" custScaleY="53726" custLinFactNeighborX="-120" custLinFactNeighborY="4554"/>
      <dgm:spPr/>
    </dgm:pt>
    <dgm:pt modelId="{0ADC2A3D-DC52-4212-8B35-DC2896214681}" type="pres">
      <dgm:prSet presAssocID="{12ECA017-151D-488E-A788-349861C09E2A}" presName="childText" presStyleLbl="lnNode1" presStyleIdx="3" presStyleCnt="5" custScaleX="101196" custLinFactNeighborX="3042" custLinFactNeighborY="31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BDB5D5-B1E7-48E9-949F-BBB968DEFF33}" type="pres">
      <dgm:prSet presAssocID="{C8146B82-D72A-4B91-9BF8-CE0D533F1AC1}" presName="childComposite" presStyleCnt="0">
        <dgm:presLayoutVars>
          <dgm:chMax val="0"/>
          <dgm:chPref val="0"/>
        </dgm:presLayoutVars>
      </dgm:prSet>
      <dgm:spPr/>
    </dgm:pt>
    <dgm:pt modelId="{EE741E43-818E-410B-B74A-725A99D0184B}" type="pres">
      <dgm:prSet presAssocID="{C8146B82-D72A-4B91-9BF8-CE0D533F1AC1}" presName="Image" presStyleLbl="node1" presStyleIdx="4" presStyleCnt="5" custScaleX="55728" custScaleY="46973" custLinFactNeighborY="6367"/>
      <dgm:spPr/>
    </dgm:pt>
    <dgm:pt modelId="{44B50AE3-619B-4357-9490-861E20EF1D83}" type="pres">
      <dgm:prSet presAssocID="{C8146B82-D72A-4B91-9BF8-CE0D533F1AC1}" presName="childText" presStyleLbl="lnNode1" presStyleIdx="4" presStyleCnt="5" custLinFactNeighborX="20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69672E9-665D-4AC4-843D-A56C633B77E0}" type="presOf" srcId="{426CDC3E-2769-454C-BE22-386A3E1BBF12}" destId="{5A253E25-3C45-4257-8857-DEEFDD1FDA57}" srcOrd="0" destOrd="0" presId="urn:microsoft.com/office/officeart/2008/layout/PictureAccentList"/>
    <dgm:cxn modelId="{316E9B5D-24AB-4B83-B81D-1F55BDE12CCB}" type="presOf" srcId="{12ECA017-151D-488E-A788-349861C09E2A}" destId="{0ADC2A3D-DC52-4212-8B35-DC2896214681}" srcOrd="0" destOrd="0" presId="urn:microsoft.com/office/officeart/2008/layout/PictureAccentList"/>
    <dgm:cxn modelId="{4E03158F-2A11-4EEA-AEE6-442F01A77759}" type="presOf" srcId="{AB13CA3F-2922-4D34-952E-5C2481906AF5}" destId="{F71AC669-47F6-4E84-88A8-50843E125D4B}" srcOrd="0" destOrd="0" presId="urn:microsoft.com/office/officeart/2008/layout/PictureAccentList"/>
    <dgm:cxn modelId="{5ECE543F-CED7-4D6D-88CD-F7D7CDCD924E}" srcId="{7F01E174-9A2A-46DC-B9F9-BF31978AB408}" destId="{426CDC3E-2769-454C-BE22-386A3E1BBF12}" srcOrd="0" destOrd="0" parTransId="{AB1847C2-E9E5-472A-9446-D2C35001FB84}" sibTransId="{0C1FEC73-91E8-421E-BE5F-28F277E3AB89}"/>
    <dgm:cxn modelId="{AF463980-DAF1-4F98-A684-AE031AD954ED}" type="presOf" srcId="{7F01E174-9A2A-46DC-B9F9-BF31978AB408}" destId="{89ED31E5-AE33-49E2-A636-ACE91DFD019A}" srcOrd="0" destOrd="0" presId="urn:microsoft.com/office/officeart/2008/layout/PictureAccentList"/>
    <dgm:cxn modelId="{D2F94496-BDB4-4656-A38A-EB2453200469}" srcId="{D7A57C60-EAFE-4599-A7E9-ECC0C597CD9A}" destId="{7F01E174-9A2A-46DC-B9F9-BF31978AB408}" srcOrd="0" destOrd="0" parTransId="{D80F0611-B4C8-4266-8B3A-CCD01855AAC7}" sibTransId="{FA6C973C-A21D-4B4E-B413-4653902AD1B5}"/>
    <dgm:cxn modelId="{17022F9F-C7A7-4E35-9643-31FD70F7661F}" srcId="{7F01E174-9A2A-46DC-B9F9-BF31978AB408}" destId="{AB13CA3F-2922-4D34-952E-5C2481906AF5}" srcOrd="1" destOrd="0" parTransId="{39A1534C-4E3D-4F36-A7A2-98F63084730C}" sibTransId="{A28F6D63-5DE9-4D6B-AEC7-327FB7413C52}"/>
    <dgm:cxn modelId="{2821A416-1776-45D7-B1D2-BB2ADDE3D7E3}" type="presOf" srcId="{B7577012-15FA-4A09-9F15-0CDAD8E4EDF9}" destId="{A2E5B662-6DCE-4E6C-8E41-FA7D2F4F1647}" srcOrd="0" destOrd="0" presId="urn:microsoft.com/office/officeart/2008/layout/PictureAccentList"/>
    <dgm:cxn modelId="{64959D9A-B8CB-48CE-8F74-31B1C9383AE7}" srcId="{7F01E174-9A2A-46DC-B9F9-BF31978AB408}" destId="{12ECA017-151D-488E-A788-349861C09E2A}" srcOrd="3" destOrd="0" parTransId="{05D7CD36-29E5-465F-BD83-B72DCB9D8002}" sibTransId="{28C7FAAD-F347-4BB6-9F83-5372D6DD7A30}"/>
    <dgm:cxn modelId="{AA4C59E2-02A0-43AB-B61B-8B5509CB9B6F}" srcId="{7F01E174-9A2A-46DC-B9F9-BF31978AB408}" destId="{B7577012-15FA-4A09-9F15-0CDAD8E4EDF9}" srcOrd="2" destOrd="0" parTransId="{D6BA6535-AEB8-4A2A-A7A3-2D6C4E24EEA9}" sibTransId="{8D371CDB-FDC1-4B4A-A81B-C6BD65302EC2}"/>
    <dgm:cxn modelId="{72D01A73-1C66-4BE8-A79A-4F266D0CBA84}" srcId="{7F01E174-9A2A-46DC-B9F9-BF31978AB408}" destId="{C8146B82-D72A-4B91-9BF8-CE0D533F1AC1}" srcOrd="4" destOrd="0" parTransId="{3DE4C037-C34B-4134-A702-9F6F267B957B}" sibTransId="{A8C5E5C0-0A82-425E-856B-549B3219EF61}"/>
    <dgm:cxn modelId="{92DFE069-E9DB-4DDF-B014-AD5EB648FE90}" type="presOf" srcId="{C8146B82-D72A-4B91-9BF8-CE0D533F1AC1}" destId="{44B50AE3-619B-4357-9490-861E20EF1D83}" srcOrd="0" destOrd="0" presId="urn:microsoft.com/office/officeart/2008/layout/PictureAccentList"/>
    <dgm:cxn modelId="{B22F8801-A1F6-4609-B47D-48385DD6E0B9}" type="presOf" srcId="{D7A57C60-EAFE-4599-A7E9-ECC0C597CD9A}" destId="{6980530C-7866-430F-A056-4F616A40C741}" srcOrd="0" destOrd="0" presId="urn:microsoft.com/office/officeart/2008/layout/PictureAccentList"/>
    <dgm:cxn modelId="{92B51805-1CD7-4137-AAA2-DBFC1D21F4FB}" type="presParOf" srcId="{6980530C-7866-430F-A056-4F616A40C741}" destId="{DC97550A-8149-4850-83E4-CB7B6FEA0EF7}" srcOrd="0" destOrd="0" presId="urn:microsoft.com/office/officeart/2008/layout/PictureAccentList"/>
    <dgm:cxn modelId="{04A2CC54-DBCF-428C-8433-CB32DD6DEE96}" type="presParOf" srcId="{DC97550A-8149-4850-83E4-CB7B6FEA0EF7}" destId="{E30FCF8A-C1F7-4ED2-B1A6-86CB6F7D7513}" srcOrd="0" destOrd="0" presId="urn:microsoft.com/office/officeart/2008/layout/PictureAccentList"/>
    <dgm:cxn modelId="{62B83FB9-2E34-4975-8668-8501708D4F64}" type="presParOf" srcId="{E30FCF8A-C1F7-4ED2-B1A6-86CB6F7D7513}" destId="{89ED31E5-AE33-49E2-A636-ACE91DFD019A}" srcOrd="0" destOrd="0" presId="urn:microsoft.com/office/officeart/2008/layout/PictureAccentList"/>
    <dgm:cxn modelId="{772BAC9E-AA47-4AA4-AC26-06B558BC039D}" type="presParOf" srcId="{DC97550A-8149-4850-83E4-CB7B6FEA0EF7}" destId="{FB60BC3B-DED2-46D3-BA90-8815D943F1D8}" srcOrd="1" destOrd="0" presId="urn:microsoft.com/office/officeart/2008/layout/PictureAccentList"/>
    <dgm:cxn modelId="{03088540-0773-4C9E-B65B-62BBBA94A9DA}" type="presParOf" srcId="{FB60BC3B-DED2-46D3-BA90-8815D943F1D8}" destId="{10841F62-517B-4892-BA02-64795EA901FD}" srcOrd="0" destOrd="0" presId="urn:microsoft.com/office/officeart/2008/layout/PictureAccentList"/>
    <dgm:cxn modelId="{A1104057-3331-4059-AF18-62C50FBC09DD}" type="presParOf" srcId="{10841F62-517B-4892-BA02-64795EA901FD}" destId="{94D477F4-6290-441C-9088-5A7AD3E0FA7D}" srcOrd="0" destOrd="0" presId="urn:microsoft.com/office/officeart/2008/layout/PictureAccentList"/>
    <dgm:cxn modelId="{0B2D6E3B-7D37-4475-A751-E234718BAE19}" type="presParOf" srcId="{10841F62-517B-4892-BA02-64795EA901FD}" destId="{5A253E25-3C45-4257-8857-DEEFDD1FDA57}" srcOrd="1" destOrd="0" presId="urn:microsoft.com/office/officeart/2008/layout/PictureAccentList"/>
    <dgm:cxn modelId="{17A16110-9D47-41C0-831C-092F32CC0AD6}" type="presParOf" srcId="{FB60BC3B-DED2-46D3-BA90-8815D943F1D8}" destId="{5FDECAD2-3F5B-41D5-9EE9-154E70800926}" srcOrd="1" destOrd="0" presId="urn:microsoft.com/office/officeart/2008/layout/PictureAccentList"/>
    <dgm:cxn modelId="{90F1945E-8A1E-48AB-A532-1CC132F5E2C3}" type="presParOf" srcId="{5FDECAD2-3F5B-41D5-9EE9-154E70800926}" destId="{0023084B-D880-4923-8187-0B94A3A84DB6}" srcOrd="0" destOrd="0" presId="urn:microsoft.com/office/officeart/2008/layout/PictureAccentList"/>
    <dgm:cxn modelId="{973D95A1-D42F-4D76-B0BE-41635ED067DE}" type="presParOf" srcId="{5FDECAD2-3F5B-41D5-9EE9-154E70800926}" destId="{F71AC669-47F6-4E84-88A8-50843E125D4B}" srcOrd="1" destOrd="0" presId="urn:microsoft.com/office/officeart/2008/layout/PictureAccentList"/>
    <dgm:cxn modelId="{81774898-A1A1-4774-8732-F72E090BC318}" type="presParOf" srcId="{FB60BC3B-DED2-46D3-BA90-8815D943F1D8}" destId="{D525CF56-EC94-45D6-8177-1521188486F9}" srcOrd="2" destOrd="0" presId="urn:microsoft.com/office/officeart/2008/layout/PictureAccentList"/>
    <dgm:cxn modelId="{C106EE49-D1F6-4E36-9CEF-E7CD4C5F4F0D}" type="presParOf" srcId="{D525CF56-EC94-45D6-8177-1521188486F9}" destId="{BCDD5C2F-E8E8-4349-B867-8ABE3868A759}" srcOrd="0" destOrd="0" presId="urn:microsoft.com/office/officeart/2008/layout/PictureAccentList"/>
    <dgm:cxn modelId="{66DDBD85-DAEA-4EB8-A462-9F74AB475D0D}" type="presParOf" srcId="{D525CF56-EC94-45D6-8177-1521188486F9}" destId="{A2E5B662-6DCE-4E6C-8E41-FA7D2F4F1647}" srcOrd="1" destOrd="0" presId="urn:microsoft.com/office/officeart/2008/layout/PictureAccentList"/>
    <dgm:cxn modelId="{F54E35F9-72B0-4AAB-B7B3-A1F15858D8C7}" type="presParOf" srcId="{FB60BC3B-DED2-46D3-BA90-8815D943F1D8}" destId="{B306C6FF-FE15-4051-BD1A-FF7CB76D1C5B}" srcOrd="3" destOrd="0" presId="urn:microsoft.com/office/officeart/2008/layout/PictureAccentList"/>
    <dgm:cxn modelId="{31AC6D75-4E74-4E54-8767-DCD2D8705005}" type="presParOf" srcId="{B306C6FF-FE15-4051-BD1A-FF7CB76D1C5B}" destId="{8081761A-3418-4961-B179-121985F1F962}" srcOrd="0" destOrd="0" presId="urn:microsoft.com/office/officeart/2008/layout/PictureAccentList"/>
    <dgm:cxn modelId="{B510CEE1-C02B-441C-92E6-2E1CD619824A}" type="presParOf" srcId="{B306C6FF-FE15-4051-BD1A-FF7CB76D1C5B}" destId="{0ADC2A3D-DC52-4212-8B35-DC2896214681}" srcOrd="1" destOrd="0" presId="urn:microsoft.com/office/officeart/2008/layout/PictureAccentList"/>
    <dgm:cxn modelId="{01F2C205-B110-408F-9A3D-99922B0A600E}" type="presParOf" srcId="{FB60BC3B-DED2-46D3-BA90-8815D943F1D8}" destId="{A7BDB5D5-B1E7-48E9-949F-BBB968DEFF33}" srcOrd="4" destOrd="0" presId="urn:microsoft.com/office/officeart/2008/layout/PictureAccentList"/>
    <dgm:cxn modelId="{55E21591-E7C8-4E2F-AD7E-0A72084A8575}" type="presParOf" srcId="{A7BDB5D5-B1E7-48E9-949F-BBB968DEFF33}" destId="{EE741E43-818E-410B-B74A-725A99D0184B}" srcOrd="0" destOrd="0" presId="urn:microsoft.com/office/officeart/2008/layout/PictureAccentList"/>
    <dgm:cxn modelId="{2D962AF7-E1B1-488F-A064-62C793431E83}" type="presParOf" srcId="{A7BDB5D5-B1E7-48E9-949F-BBB968DEFF33}" destId="{44B50AE3-619B-4357-9490-861E20EF1D8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0D5FA7-337E-4547-BB9E-050E7E7A81E8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4CF0388-1D42-4522-98EE-EEF540BE968F}">
      <dgm:prSet phldrT="[Texto]" custT="1"/>
      <dgm:spPr/>
      <dgm:t>
        <a:bodyPr/>
        <a:lstStyle/>
        <a:p>
          <a:r>
            <a:rPr lang="pt-BR" sz="2800" b="1" dirty="0"/>
            <a:t>Coleta</a:t>
          </a:r>
        </a:p>
      </dgm:t>
    </dgm:pt>
    <dgm:pt modelId="{FCC7320A-5D68-465E-9A95-36FF4A2B43C3}" type="parTrans" cxnId="{913A0DD1-ABAC-45B0-BBD1-1CDF421DD0F5}">
      <dgm:prSet/>
      <dgm:spPr/>
      <dgm:t>
        <a:bodyPr/>
        <a:lstStyle/>
        <a:p>
          <a:endParaRPr lang="pt-BR"/>
        </a:p>
      </dgm:t>
    </dgm:pt>
    <dgm:pt modelId="{D7EE131C-3AEB-4875-8E4A-C871CD780912}" type="sibTrans" cxnId="{913A0DD1-ABAC-45B0-BBD1-1CDF421DD0F5}">
      <dgm:prSet/>
      <dgm:spPr/>
      <dgm:t>
        <a:bodyPr/>
        <a:lstStyle/>
        <a:p>
          <a:endParaRPr lang="pt-BR"/>
        </a:p>
      </dgm:t>
    </dgm:pt>
    <dgm:pt modelId="{031B1EE2-A9D3-4073-9939-2925C76E4D0F}">
      <dgm:prSet phldrT="[Texto]"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Aos 35 dias de estresse hídrico: </a:t>
          </a:r>
          <a:r>
            <a:rPr lang="pt-BR" sz="2000" dirty="0">
              <a:solidFill>
                <a:schemeClr val="tx1"/>
              </a:solidFill>
            </a:rPr>
            <a:t>Coleta do cladódio secundário</a:t>
          </a:r>
          <a:endParaRPr lang="pt-BR" sz="2000" b="1" dirty="0">
            <a:solidFill>
              <a:schemeClr val="tx1"/>
            </a:solidFill>
          </a:endParaRPr>
        </a:p>
      </dgm:t>
    </dgm:pt>
    <dgm:pt modelId="{62D9AFE8-4D41-4EAF-B4EB-C47112120771}" type="parTrans" cxnId="{B49E3F0C-6FAF-4DC4-84C6-1ACFA426E58C}">
      <dgm:prSet/>
      <dgm:spPr/>
      <dgm:t>
        <a:bodyPr/>
        <a:lstStyle/>
        <a:p>
          <a:endParaRPr lang="pt-BR"/>
        </a:p>
      </dgm:t>
    </dgm:pt>
    <dgm:pt modelId="{4496B0EB-499A-4297-AED9-9B06A6B46A0A}" type="sibTrans" cxnId="{B49E3F0C-6FAF-4DC4-84C6-1ACFA426E58C}">
      <dgm:prSet/>
      <dgm:spPr/>
      <dgm:t>
        <a:bodyPr/>
        <a:lstStyle/>
        <a:p>
          <a:endParaRPr lang="pt-BR"/>
        </a:p>
      </dgm:t>
    </dgm:pt>
    <dgm:pt modelId="{C5FFCAB2-6D92-47CA-8FC5-6A62268981AA}">
      <dgm:prSet phldrT="[Texto]" custT="1"/>
      <dgm:spPr/>
      <dgm:t>
        <a:bodyPr/>
        <a:lstStyle/>
        <a:p>
          <a:r>
            <a:rPr lang="pt-BR" sz="2800" b="1" dirty="0" smtClean="0"/>
            <a:t>Maceração N</a:t>
          </a:r>
          <a:r>
            <a:rPr lang="pt-BR" sz="2800" b="1" baseline="-25000" dirty="0" smtClean="0"/>
            <a:t>2</a:t>
          </a:r>
        </a:p>
        <a:p>
          <a:r>
            <a:rPr lang="pt-BR" sz="2800" b="1" dirty="0" smtClean="0"/>
            <a:t>Armazenamento </a:t>
          </a:r>
          <a:r>
            <a:rPr lang="pt-BR" sz="2800" b="1" dirty="0"/>
            <a:t>(-80</a:t>
          </a:r>
          <a:r>
            <a:rPr lang="pt-BR" sz="2800" b="1" baseline="30000" dirty="0"/>
            <a:t>0</a:t>
          </a:r>
          <a:r>
            <a:rPr lang="pt-BR" sz="2800" b="1" dirty="0"/>
            <a:t>C)</a:t>
          </a:r>
        </a:p>
      </dgm:t>
    </dgm:pt>
    <dgm:pt modelId="{D95D38E0-048C-4EA9-B898-94879CCC6CE8}" type="parTrans" cxnId="{49879C2D-6E25-4DFD-87DD-A6EB21DA927B}">
      <dgm:prSet/>
      <dgm:spPr/>
      <dgm:t>
        <a:bodyPr/>
        <a:lstStyle/>
        <a:p>
          <a:endParaRPr lang="pt-BR"/>
        </a:p>
      </dgm:t>
    </dgm:pt>
    <dgm:pt modelId="{9D8092F1-46D6-457F-AB1B-DDC8F607D86F}" type="sibTrans" cxnId="{49879C2D-6E25-4DFD-87DD-A6EB21DA927B}">
      <dgm:prSet/>
      <dgm:spPr/>
      <dgm:t>
        <a:bodyPr/>
        <a:lstStyle/>
        <a:p>
          <a:endParaRPr lang="pt-BR"/>
        </a:p>
      </dgm:t>
    </dgm:pt>
    <dgm:pt modelId="{37D4D409-221B-4DBB-9CEE-E0D22E576390}">
      <dgm:prSet phldrT="[Texto]" custT="1"/>
      <dgm:spPr/>
      <dgm:t>
        <a:bodyPr/>
        <a:lstStyle/>
        <a:p>
          <a:r>
            <a:rPr lang="pt-BR" sz="2800" b="1" dirty="0"/>
            <a:t>Análises</a:t>
          </a:r>
        </a:p>
      </dgm:t>
    </dgm:pt>
    <dgm:pt modelId="{80BF0D05-DBB5-48EA-AF48-6AAED3E35558}" type="parTrans" cxnId="{EC76B2A0-3870-4569-892E-A26CCCD91863}">
      <dgm:prSet/>
      <dgm:spPr/>
      <dgm:t>
        <a:bodyPr/>
        <a:lstStyle/>
        <a:p>
          <a:endParaRPr lang="pt-BR"/>
        </a:p>
      </dgm:t>
    </dgm:pt>
    <dgm:pt modelId="{42D3E7F3-A1EC-4929-B82C-414816D98C65}" type="sibTrans" cxnId="{EC76B2A0-3870-4569-892E-A26CCCD91863}">
      <dgm:prSet/>
      <dgm:spPr/>
      <dgm:t>
        <a:bodyPr/>
        <a:lstStyle/>
        <a:p>
          <a:endParaRPr lang="pt-BR"/>
        </a:p>
      </dgm:t>
    </dgm:pt>
    <dgm:pt modelId="{DC483E5E-DB75-45DB-8773-8DC34F11C3CA}">
      <dgm:prSet phldrT="[Texto]" custT="1"/>
      <dgm:spPr/>
      <dgm:t>
        <a:bodyPr/>
        <a:lstStyle/>
        <a:p>
          <a:r>
            <a:rPr lang="pt-BR" sz="2200" b="1" dirty="0">
              <a:solidFill>
                <a:schemeClr val="tx1"/>
              </a:solidFill>
            </a:rPr>
            <a:t>Fisiológica</a:t>
          </a:r>
        </a:p>
      </dgm:t>
    </dgm:pt>
    <dgm:pt modelId="{3BDA290E-07BE-4915-934B-AC4B9E5A2829}" type="parTrans" cxnId="{3365ABC3-6D77-4A71-A1FF-F73E598DAD82}">
      <dgm:prSet/>
      <dgm:spPr/>
      <dgm:t>
        <a:bodyPr/>
        <a:lstStyle/>
        <a:p>
          <a:endParaRPr lang="pt-BR"/>
        </a:p>
      </dgm:t>
    </dgm:pt>
    <dgm:pt modelId="{EEF89ACE-DF9F-46A9-B83E-CC79605F0310}" type="sibTrans" cxnId="{3365ABC3-6D77-4A71-A1FF-F73E598DAD82}">
      <dgm:prSet/>
      <dgm:spPr/>
      <dgm:t>
        <a:bodyPr/>
        <a:lstStyle/>
        <a:p>
          <a:endParaRPr lang="pt-BR"/>
        </a:p>
      </dgm:t>
    </dgm:pt>
    <dgm:pt modelId="{9122EDF0-6338-4482-B0D3-BC98B6F2D3D4}">
      <dgm:prSet phldrT="[Texto]" custT="1"/>
      <dgm:spPr/>
      <dgm:t>
        <a:bodyPr/>
        <a:lstStyle/>
        <a:p>
          <a:r>
            <a:rPr lang="pt-BR" sz="2200" b="1" dirty="0">
              <a:solidFill>
                <a:schemeClr val="tx1"/>
              </a:solidFill>
            </a:rPr>
            <a:t>Bioquímica</a:t>
          </a:r>
          <a:r>
            <a:rPr lang="pt-BR" sz="2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∕</a:t>
          </a:r>
          <a:r>
            <a:rPr lang="pt-BR" sz="2200" b="1" dirty="0">
              <a:solidFill>
                <a:schemeClr val="tx1"/>
              </a:solidFill>
            </a:rPr>
            <a:t> Enzimática</a:t>
          </a:r>
        </a:p>
      </dgm:t>
    </dgm:pt>
    <dgm:pt modelId="{59A2D484-1729-4F96-8FF8-A07E309A4189}" type="parTrans" cxnId="{809D9418-F63F-4E3F-9A5E-5288E1D388EA}">
      <dgm:prSet/>
      <dgm:spPr/>
      <dgm:t>
        <a:bodyPr/>
        <a:lstStyle/>
        <a:p>
          <a:endParaRPr lang="pt-BR"/>
        </a:p>
      </dgm:t>
    </dgm:pt>
    <dgm:pt modelId="{C720D9F6-4878-42D8-A025-682D633EA4CE}" type="sibTrans" cxnId="{809D9418-F63F-4E3F-9A5E-5288E1D388EA}">
      <dgm:prSet/>
      <dgm:spPr/>
      <dgm:t>
        <a:bodyPr/>
        <a:lstStyle/>
        <a:p>
          <a:endParaRPr lang="pt-BR"/>
        </a:p>
      </dgm:t>
    </dgm:pt>
    <dgm:pt modelId="{EBB157CD-A39F-434A-9EF9-3AC7A332BA21}">
      <dgm:prSet phldrT="[Texto]" custT="1"/>
      <dgm:spPr/>
      <dgm:t>
        <a:bodyPr/>
        <a:lstStyle/>
        <a:p>
          <a:r>
            <a:rPr lang="pt-BR" sz="2200" b="1" dirty="0">
              <a:solidFill>
                <a:srgbClr val="FF0000"/>
              </a:solidFill>
            </a:rPr>
            <a:t>Proteômica</a:t>
          </a:r>
        </a:p>
      </dgm:t>
    </dgm:pt>
    <dgm:pt modelId="{019A123D-E5DD-4C80-B721-57A142871A40}" type="parTrans" cxnId="{03CF3323-0413-4B36-98F8-FA0664B98A00}">
      <dgm:prSet/>
      <dgm:spPr/>
      <dgm:t>
        <a:bodyPr/>
        <a:lstStyle/>
        <a:p>
          <a:endParaRPr lang="pt-BR"/>
        </a:p>
      </dgm:t>
    </dgm:pt>
    <dgm:pt modelId="{885AF591-25F4-4655-8D0B-7CFD4FB03058}" type="sibTrans" cxnId="{03CF3323-0413-4B36-98F8-FA0664B98A00}">
      <dgm:prSet/>
      <dgm:spPr/>
      <dgm:t>
        <a:bodyPr/>
        <a:lstStyle/>
        <a:p>
          <a:endParaRPr lang="pt-BR"/>
        </a:p>
      </dgm:t>
    </dgm:pt>
    <dgm:pt modelId="{94CB2301-5A2E-436C-8895-E42D3C54104E}">
      <dgm:prSet phldrT="[Texto]"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Retirada dos insetos (plantas infestadas) com escova macia</a:t>
          </a:r>
        </a:p>
      </dgm:t>
    </dgm:pt>
    <dgm:pt modelId="{663819B8-BAD6-4748-A82C-1BFD58CBFDAF}" type="parTrans" cxnId="{38F5ABE8-31D1-4E9A-9E79-75D9BA1AE8F1}">
      <dgm:prSet/>
      <dgm:spPr/>
      <dgm:t>
        <a:bodyPr/>
        <a:lstStyle/>
        <a:p>
          <a:endParaRPr lang="pt-BR"/>
        </a:p>
      </dgm:t>
    </dgm:pt>
    <dgm:pt modelId="{73644626-BA89-411F-943E-006D5474D999}" type="sibTrans" cxnId="{38F5ABE8-31D1-4E9A-9E79-75D9BA1AE8F1}">
      <dgm:prSet/>
      <dgm:spPr/>
      <dgm:t>
        <a:bodyPr/>
        <a:lstStyle/>
        <a:p>
          <a:endParaRPr lang="pt-BR"/>
        </a:p>
      </dgm:t>
    </dgm:pt>
    <dgm:pt modelId="{5A3A6ED4-66AE-434B-A96D-5621EB8A453A}" type="pres">
      <dgm:prSet presAssocID="{A60D5FA7-337E-4547-BB9E-050E7E7A81E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73785602-6258-425D-9D92-D7D8BD73C392}" type="pres">
      <dgm:prSet presAssocID="{04CF0388-1D42-4522-98EE-EEF540BE968F}" presName="composite" presStyleCnt="0"/>
      <dgm:spPr/>
    </dgm:pt>
    <dgm:pt modelId="{5F3E7C07-DBF2-4306-BAD6-5A64E813C8A0}" type="pres">
      <dgm:prSet presAssocID="{04CF0388-1D42-4522-98EE-EEF540BE968F}" presName="bentUpArrow1" presStyleLbl="alignImgPlace1" presStyleIdx="0" presStyleCnt="2" custLinFactNeighborX="-62022" custLinFactNeighborY="1399"/>
      <dgm:spPr/>
    </dgm:pt>
    <dgm:pt modelId="{6E9E7E26-71EF-44C6-BF73-30372C54A305}" type="pres">
      <dgm:prSet presAssocID="{04CF0388-1D42-4522-98EE-EEF540BE968F}" presName="ParentText" presStyleLbl="node1" presStyleIdx="0" presStyleCnt="3" custScaleX="124067" custLinFactNeighborX="-70619" custLinFactNeighborY="-12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8B9289-AB42-434F-9F4D-E22E1F3B910F}" type="pres">
      <dgm:prSet presAssocID="{04CF0388-1D42-4522-98EE-EEF540BE968F}" presName="ChildText" presStyleLbl="revTx" presStyleIdx="0" presStyleCnt="3" custScaleX="713769" custScaleY="180589" custLinFactX="100000" custLinFactNeighborX="1293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D284EB-D07D-46C3-8EF0-14CE7FB704AF}" type="pres">
      <dgm:prSet presAssocID="{D7EE131C-3AEB-4875-8E4A-C871CD780912}" presName="sibTrans" presStyleCnt="0"/>
      <dgm:spPr/>
    </dgm:pt>
    <dgm:pt modelId="{90852F74-F2CD-4348-A8F4-269259FFA869}" type="pres">
      <dgm:prSet presAssocID="{C5FFCAB2-6D92-47CA-8FC5-6A62268981AA}" presName="composite" presStyleCnt="0"/>
      <dgm:spPr/>
    </dgm:pt>
    <dgm:pt modelId="{B8F9E6DE-DFAF-4512-99D6-9F4D0B504452}" type="pres">
      <dgm:prSet presAssocID="{C5FFCAB2-6D92-47CA-8FC5-6A62268981AA}" presName="bentUpArrow1" presStyleLbl="alignImgPlace1" presStyleIdx="1" presStyleCnt="2" custLinFactY="13487" custLinFactNeighborX="-76564" custLinFactNeighborY="100000"/>
      <dgm:spPr/>
    </dgm:pt>
    <dgm:pt modelId="{3F403A06-5FB1-41A5-874E-E6A3F776E4AE}" type="pres">
      <dgm:prSet presAssocID="{C5FFCAB2-6D92-47CA-8FC5-6A62268981AA}" presName="ParentText" presStyleLbl="node1" presStyleIdx="1" presStyleCnt="3" custScaleX="270269" custScaleY="160345" custLinFactNeighborX="-72343" custLinFactNeighborY="558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7F25D9-B660-467C-BB18-B1145C3B919B}" type="pres">
      <dgm:prSet presAssocID="{C5FFCAB2-6D92-47CA-8FC5-6A62268981AA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C27BCE5-B768-4708-B681-C2FB4E82AA61}" type="pres">
      <dgm:prSet presAssocID="{9D8092F1-46D6-457F-AB1B-DDC8F607D86F}" presName="sibTrans" presStyleCnt="0"/>
      <dgm:spPr/>
    </dgm:pt>
    <dgm:pt modelId="{3348EC4C-772D-472E-A0F6-9D3F560D8CA9}" type="pres">
      <dgm:prSet presAssocID="{37D4D409-221B-4DBB-9CEE-E0D22E576390}" presName="composite" presStyleCnt="0"/>
      <dgm:spPr/>
    </dgm:pt>
    <dgm:pt modelId="{79402E2B-4C49-46A6-98E1-2F9F497612A1}" type="pres">
      <dgm:prSet presAssocID="{37D4D409-221B-4DBB-9CEE-E0D22E576390}" presName="ParentText" presStyleLbl="node1" presStyleIdx="2" presStyleCnt="3" custScaleX="161413" custLinFactX="-50594" custLinFactNeighborX="-100000" custLinFactNeighborY="524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56DA91-2C0B-4D1F-A264-DD524F8095DE}" type="pres">
      <dgm:prSet presAssocID="{37D4D409-221B-4DBB-9CEE-E0D22E576390}" presName="FinalChildText" presStyleLbl="revTx" presStyleIdx="2" presStyleCnt="3" custScaleX="274278" custScaleY="316489" custLinFactNeighborX="-45074" custLinFactNeighborY="47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45C3DD5-01FF-4F9E-B4A9-E9D6DAE04866}" type="presOf" srcId="{C5FFCAB2-6D92-47CA-8FC5-6A62268981AA}" destId="{3F403A06-5FB1-41A5-874E-E6A3F776E4AE}" srcOrd="0" destOrd="0" presId="urn:microsoft.com/office/officeart/2005/8/layout/StepDownProcess"/>
    <dgm:cxn modelId="{B1890B76-EA7F-47C0-8A9F-05C4F98C8C3A}" type="presOf" srcId="{A60D5FA7-337E-4547-BB9E-050E7E7A81E8}" destId="{5A3A6ED4-66AE-434B-A96D-5621EB8A453A}" srcOrd="0" destOrd="0" presId="urn:microsoft.com/office/officeart/2005/8/layout/StepDownProcess"/>
    <dgm:cxn modelId="{03CF3323-0413-4B36-98F8-FA0664B98A00}" srcId="{37D4D409-221B-4DBB-9CEE-E0D22E576390}" destId="{EBB157CD-A39F-434A-9EF9-3AC7A332BA21}" srcOrd="2" destOrd="0" parTransId="{019A123D-E5DD-4C80-B721-57A142871A40}" sibTransId="{885AF591-25F4-4655-8D0B-7CFD4FB03058}"/>
    <dgm:cxn modelId="{035C4746-6828-4762-986C-706673910B9D}" type="presOf" srcId="{04CF0388-1D42-4522-98EE-EEF540BE968F}" destId="{6E9E7E26-71EF-44C6-BF73-30372C54A305}" srcOrd="0" destOrd="0" presId="urn:microsoft.com/office/officeart/2005/8/layout/StepDownProcess"/>
    <dgm:cxn modelId="{25171BE6-CC22-4C7D-BECD-B05FD97D0292}" type="presOf" srcId="{9122EDF0-6338-4482-B0D3-BC98B6F2D3D4}" destId="{EE56DA91-2C0B-4D1F-A264-DD524F8095DE}" srcOrd="0" destOrd="1" presId="urn:microsoft.com/office/officeart/2005/8/layout/StepDownProcess"/>
    <dgm:cxn modelId="{91CE98B7-00B5-453D-8C63-7C186770F4EC}" type="presOf" srcId="{DC483E5E-DB75-45DB-8773-8DC34F11C3CA}" destId="{EE56DA91-2C0B-4D1F-A264-DD524F8095DE}" srcOrd="0" destOrd="0" presId="urn:microsoft.com/office/officeart/2005/8/layout/StepDownProcess"/>
    <dgm:cxn modelId="{88FBCBA2-5BF2-4CB2-AEC8-F424F536D4B2}" type="presOf" srcId="{031B1EE2-A9D3-4073-9939-2925C76E4D0F}" destId="{DE8B9289-AB42-434F-9F4D-E22E1F3B910F}" srcOrd="0" destOrd="0" presId="urn:microsoft.com/office/officeart/2005/8/layout/StepDownProcess"/>
    <dgm:cxn modelId="{809D9418-F63F-4E3F-9A5E-5288E1D388EA}" srcId="{37D4D409-221B-4DBB-9CEE-E0D22E576390}" destId="{9122EDF0-6338-4482-B0D3-BC98B6F2D3D4}" srcOrd="1" destOrd="0" parTransId="{59A2D484-1729-4F96-8FF8-A07E309A4189}" sibTransId="{C720D9F6-4878-42D8-A025-682D633EA4CE}"/>
    <dgm:cxn modelId="{3365ABC3-6D77-4A71-A1FF-F73E598DAD82}" srcId="{37D4D409-221B-4DBB-9CEE-E0D22E576390}" destId="{DC483E5E-DB75-45DB-8773-8DC34F11C3CA}" srcOrd="0" destOrd="0" parTransId="{3BDA290E-07BE-4915-934B-AC4B9E5A2829}" sibTransId="{EEF89ACE-DF9F-46A9-B83E-CC79605F0310}"/>
    <dgm:cxn modelId="{EC76B2A0-3870-4569-892E-A26CCCD91863}" srcId="{A60D5FA7-337E-4547-BB9E-050E7E7A81E8}" destId="{37D4D409-221B-4DBB-9CEE-E0D22E576390}" srcOrd="2" destOrd="0" parTransId="{80BF0D05-DBB5-48EA-AF48-6AAED3E35558}" sibTransId="{42D3E7F3-A1EC-4929-B82C-414816D98C65}"/>
    <dgm:cxn modelId="{B49E3F0C-6FAF-4DC4-84C6-1ACFA426E58C}" srcId="{04CF0388-1D42-4522-98EE-EEF540BE968F}" destId="{031B1EE2-A9D3-4073-9939-2925C76E4D0F}" srcOrd="0" destOrd="0" parTransId="{62D9AFE8-4D41-4EAF-B4EB-C47112120771}" sibTransId="{4496B0EB-499A-4297-AED9-9B06A6B46A0A}"/>
    <dgm:cxn modelId="{F67B3B74-5FC2-4960-922D-98B2F1A93D96}" type="presOf" srcId="{37D4D409-221B-4DBB-9CEE-E0D22E576390}" destId="{79402E2B-4C49-46A6-98E1-2F9F497612A1}" srcOrd="0" destOrd="0" presId="urn:microsoft.com/office/officeart/2005/8/layout/StepDownProcess"/>
    <dgm:cxn modelId="{3AED2F43-0447-419C-90C8-7968305EFE67}" type="presOf" srcId="{EBB157CD-A39F-434A-9EF9-3AC7A332BA21}" destId="{EE56DA91-2C0B-4D1F-A264-DD524F8095DE}" srcOrd="0" destOrd="2" presId="urn:microsoft.com/office/officeart/2005/8/layout/StepDownProcess"/>
    <dgm:cxn modelId="{913A0DD1-ABAC-45B0-BBD1-1CDF421DD0F5}" srcId="{A60D5FA7-337E-4547-BB9E-050E7E7A81E8}" destId="{04CF0388-1D42-4522-98EE-EEF540BE968F}" srcOrd="0" destOrd="0" parTransId="{FCC7320A-5D68-465E-9A95-36FF4A2B43C3}" sibTransId="{D7EE131C-3AEB-4875-8E4A-C871CD780912}"/>
    <dgm:cxn modelId="{7A2805A9-A1DC-44A8-A927-6875E8F5D587}" type="presOf" srcId="{94CB2301-5A2E-436C-8895-E42D3C54104E}" destId="{DE8B9289-AB42-434F-9F4D-E22E1F3B910F}" srcOrd="0" destOrd="1" presId="urn:microsoft.com/office/officeart/2005/8/layout/StepDownProcess"/>
    <dgm:cxn modelId="{49879C2D-6E25-4DFD-87DD-A6EB21DA927B}" srcId="{A60D5FA7-337E-4547-BB9E-050E7E7A81E8}" destId="{C5FFCAB2-6D92-47CA-8FC5-6A62268981AA}" srcOrd="1" destOrd="0" parTransId="{D95D38E0-048C-4EA9-B898-94879CCC6CE8}" sibTransId="{9D8092F1-46D6-457F-AB1B-DDC8F607D86F}"/>
    <dgm:cxn modelId="{38F5ABE8-31D1-4E9A-9E79-75D9BA1AE8F1}" srcId="{04CF0388-1D42-4522-98EE-EEF540BE968F}" destId="{94CB2301-5A2E-436C-8895-E42D3C54104E}" srcOrd="1" destOrd="0" parTransId="{663819B8-BAD6-4748-A82C-1BFD58CBFDAF}" sibTransId="{73644626-BA89-411F-943E-006D5474D999}"/>
    <dgm:cxn modelId="{1847EAA7-EFFE-447C-869E-2F8BB2B38F69}" type="presParOf" srcId="{5A3A6ED4-66AE-434B-A96D-5621EB8A453A}" destId="{73785602-6258-425D-9D92-D7D8BD73C392}" srcOrd="0" destOrd="0" presId="urn:microsoft.com/office/officeart/2005/8/layout/StepDownProcess"/>
    <dgm:cxn modelId="{081AE065-AF3C-4D79-8329-80F6C6002E0B}" type="presParOf" srcId="{73785602-6258-425D-9D92-D7D8BD73C392}" destId="{5F3E7C07-DBF2-4306-BAD6-5A64E813C8A0}" srcOrd="0" destOrd="0" presId="urn:microsoft.com/office/officeart/2005/8/layout/StepDownProcess"/>
    <dgm:cxn modelId="{CC8B980B-E3E7-4E8E-8B84-3AA0399BDE6A}" type="presParOf" srcId="{73785602-6258-425D-9D92-D7D8BD73C392}" destId="{6E9E7E26-71EF-44C6-BF73-30372C54A305}" srcOrd="1" destOrd="0" presId="urn:microsoft.com/office/officeart/2005/8/layout/StepDownProcess"/>
    <dgm:cxn modelId="{CB15843B-168D-4E06-9635-6AAF3F8E4884}" type="presParOf" srcId="{73785602-6258-425D-9D92-D7D8BD73C392}" destId="{DE8B9289-AB42-434F-9F4D-E22E1F3B910F}" srcOrd="2" destOrd="0" presId="urn:microsoft.com/office/officeart/2005/8/layout/StepDownProcess"/>
    <dgm:cxn modelId="{C9B77F82-37C7-47ED-AD89-EADBA461903E}" type="presParOf" srcId="{5A3A6ED4-66AE-434B-A96D-5621EB8A453A}" destId="{82D284EB-D07D-46C3-8EF0-14CE7FB704AF}" srcOrd="1" destOrd="0" presId="urn:microsoft.com/office/officeart/2005/8/layout/StepDownProcess"/>
    <dgm:cxn modelId="{0D86AFC5-2ABB-4841-A610-3C1842DB9446}" type="presParOf" srcId="{5A3A6ED4-66AE-434B-A96D-5621EB8A453A}" destId="{90852F74-F2CD-4348-A8F4-269259FFA869}" srcOrd="2" destOrd="0" presId="urn:microsoft.com/office/officeart/2005/8/layout/StepDownProcess"/>
    <dgm:cxn modelId="{E35C861E-3B5B-4415-8F20-F750960C70A7}" type="presParOf" srcId="{90852F74-F2CD-4348-A8F4-269259FFA869}" destId="{B8F9E6DE-DFAF-4512-99D6-9F4D0B504452}" srcOrd="0" destOrd="0" presId="urn:microsoft.com/office/officeart/2005/8/layout/StepDownProcess"/>
    <dgm:cxn modelId="{1F660E33-76C3-44FA-B049-AF2843FAC335}" type="presParOf" srcId="{90852F74-F2CD-4348-A8F4-269259FFA869}" destId="{3F403A06-5FB1-41A5-874E-E6A3F776E4AE}" srcOrd="1" destOrd="0" presId="urn:microsoft.com/office/officeart/2005/8/layout/StepDownProcess"/>
    <dgm:cxn modelId="{DD5F553C-4143-4BCF-834F-651C2D2920CA}" type="presParOf" srcId="{90852F74-F2CD-4348-A8F4-269259FFA869}" destId="{887F25D9-B660-467C-BB18-B1145C3B919B}" srcOrd="2" destOrd="0" presId="urn:microsoft.com/office/officeart/2005/8/layout/StepDownProcess"/>
    <dgm:cxn modelId="{DE6621FA-21CD-4201-B47F-91A3F8636726}" type="presParOf" srcId="{5A3A6ED4-66AE-434B-A96D-5621EB8A453A}" destId="{0C27BCE5-B768-4708-B681-C2FB4E82AA61}" srcOrd="3" destOrd="0" presId="urn:microsoft.com/office/officeart/2005/8/layout/StepDownProcess"/>
    <dgm:cxn modelId="{69CB0D64-DF3A-4F25-911F-1E0A118E26B4}" type="presParOf" srcId="{5A3A6ED4-66AE-434B-A96D-5621EB8A453A}" destId="{3348EC4C-772D-472E-A0F6-9D3F560D8CA9}" srcOrd="4" destOrd="0" presId="urn:microsoft.com/office/officeart/2005/8/layout/StepDownProcess"/>
    <dgm:cxn modelId="{B399B8C2-74A6-4088-B021-6EBCB83F2DA0}" type="presParOf" srcId="{3348EC4C-772D-472E-A0F6-9D3F560D8CA9}" destId="{79402E2B-4C49-46A6-98E1-2F9F497612A1}" srcOrd="0" destOrd="0" presId="urn:microsoft.com/office/officeart/2005/8/layout/StepDownProcess"/>
    <dgm:cxn modelId="{2FA81BBB-B035-42CC-8F06-BC3B2D2EE02D}" type="presParOf" srcId="{3348EC4C-772D-472E-A0F6-9D3F560D8CA9}" destId="{EE56DA91-2C0B-4D1F-A264-DD524F8095D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D31E5-AE33-49E2-A636-ACE91DFD019A}">
      <dsp:nvSpPr>
        <dsp:cNvPr id="0" name=""/>
        <dsp:cNvSpPr/>
      </dsp:nvSpPr>
      <dsp:spPr>
        <a:xfrm>
          <a:off x="1008513" y="0"/>
          <a:ext cx="6069060" cy="17241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/>
          </a:r>
          <a:br>
            <a:rPr lang="pt-BR" sz="2000" kern="1200" dirty="0"/>
          </a:br>
          <a:endParaRPr lang="pt-BR" sz="2000" kern="1200" dirty="0"/>
        </a:p>
      </dsp:txBody>
      <dsp:txXfrm>
        <a:off x="1059011" y="50498"/>
        <a:ext cx="5968064" cy="1623118"/>
      </dsp:txXfrm>
    </dsp:sp>
    <dsp:sp modelId="{94D477F4-6290-441C-9088-5A7AD3E0FA7D}">
      <dsp:nvSpPr>
        <dsp:cNvPr id="0" name=""/>
        <dsp:cNvSpPr/>
      </dsp:nvSpPr>
      <dsp:spPr>
        <a:xfrm>
          <a:off x="2132797" y="1958100"/>
          <a:ext cx="298132" cy="32967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53E25-3C45-4257-8857-DEEFDD1FDA57}">
      <dsp:nvSpPr>
        <dsp:cNvPr id="0" name=""/>
        <dsp:cNvSpPr/>
      </dsp:nvSpPr>
      <dsp:spPr>
        <a:xfrm>
          <a:off x="2669600" y="1830051"/>
          <a:ext cx="2947022" cy="58576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/>
            <a:t>Medicinal</a:t>
          </a:r>
        </a:p>
      </dsp:txBody>
      <dsp:txXfrm>
        <a:off x="2698200" y="1858651"/>
        <a:ext cx="2889822" cy="528568"/>
      </dsp:txXfrm>
    </dsp:sp>
    <dsp:sp modelId="{0023084B-D880-4923-8187-0B94A3A84DB6}">
      <dsp:nvSpPr>
        <dsp:cNvPr id="0" name=""/>
        <dsp:cNvSpPr/>
      </dsp:nvSpPr>
      <dsp:spPr>
        <a:xfrm>
          <a:off x="2148622" y="2605664"/>
          <a:ext cx="266483" cy="34666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AC669-47F6-4E84-88A8-50843E125D4B}">
      <dsp:nvSpPr>
        <dsp:cNvPr id="0" name=""/>
        <dsp:cNvSpPr/>
      </dsp:nvSpPr>
      <dsp:spPr>
        <a:xfrm>
          <a:off x="2669600" y="2486112"/>
          <a:ext cx="2947022" cy="58576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i="0" kern="1200" dirty="0"/>
            <a:t>Matéria prima para cosméticos,</a:t>
          </a:r>
          <a:endParaRPr lang="pt-BR" sz="2000" b="1" kern="1200" dirty="0"/>
        </a:p>
      </dsp:txBody>
      <dsp:txXfrm>
        <a:off x="2698200" y="2514712"/>
        <a:ext cx="2889822" cy="528568"/>
      </dsp:txXfrm>
    </dsp:sp>
    <dsp:sp modelId="{BCDD5C2F-E8E8-4349-B867-8ABE3868A759}">
      <dsp:nvSpPr>
        <dsp:cNvPr id="0" name=""/>
        <dsp:cNvSpPr/>
      </dsp:nvSpPr>
      <dsp:spPr>
        <a:xfrm>
          <a:off x="2118645" y="3280402"/>
          <a:ext cx="326436" cy="30930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5B662-6DCE-4E6C-8E41-FA7D2F4F1647}">
      <dsp:nvSpPr>
        <dsp:cNvPr id="0" name=""/>
        <dsp:cNvSpPr/>
      </dsp:nvSpPr>
      <dsp:spPr>
        <a:xfrm>
          <a:off x="2669600" y="3142172"/>
          <a:ext cx="2947022" cy="58576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/>
            <a:t>Ornamental; P</a:t>
          </a:r>
          <a:r>
            <a:rPr lang="pt-BR" sz="2000" b="1" i="0" kern="1200" dirty="0"/>
            <a:t>aisagismo</a:t>
          </a:r>
          <a:endParaRPr lang="pt-BR" sz="2000" b="1" kern="1200" dirty="0"/>
        </a:p>
      </dsp:txBody>
      <dsp:txXfrm>
        <a:off x="2698200" y="3170772"/>
        <a:ext cx="2889822" cy="528568"/>
      </dsp:txXfrm>
    </dsp:sp>
    <dsp:sp modelId="{8081761A-3418-4961-B179-121985F1F962}">
      <dsp:nvSpPr>
        <dsp:cNvPr id="0" name=""/>
        <dsp:cNvSpPr/>
      </dsp:nvSpPr>
      <dsp:spPr>
        <a:xfrm>
          <a:off x="2130295" y="3960437"/>
          <a:ext cx="266483" cy="31470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C2A3D-DC52-4212-8B35-DC2896214681}">
      <dsp:nvSpPr>
        <dsp:cNvPr id="0" name=""/>
        <dsp:cNvSpPr/>
      </dsp:nvSpPr>
      <dsp:spPr>
        <a:xfrm>
          <a:off x="2664295" y="3816426"/>
          <a:ext cx="2982269" cy="58576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i="0" kern="1200" dirty="0"/>
            <a:t>Cercas vivas, conservação e recuperação de solos</a:t>
          </a:r>
          <a:endParaRPr lang="pt-BR" sz="1600" b="1" kern="1200" dirty="0"/>
        </a:p>
      </dsp:txBody>
      <dsp:txXfrm>
        <a:off x="2692895" y="3845026"/>
        <a:ext cx="2925069" cy="528568"/>
      </dsp:txXfrm>
    </dsp:sp>
    <dsp:sp modelId="{EE741E43-818E-410B-B74A-725A99D0184B}">
      <dsp:nvSpPr>
        <dsp:cNvPr id="0" name=""/>
        <dsp:cNvSpPr/>
      </dsp:nvSpPr>
      <dsp:spPr>
        <a:xfrm>
          <a:off x="2118645" y="4646896"/>
          <a:ext cx="326436" cy="27515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50AE3-619B-4357-9490-861E20EF1D83}">
      <dsp:nvSpPr>
        <dsp:cNvPr id="0" name=""/>
        <dsp:cNvSpPr/>
      </dsp:nvSpPr>
      <dsp:spPr>
        <a:xfrm>
          <a:off x="2669600" y="4454293"/>
          <a:ext cx="2947022" cy="58576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chemeClr val="tx1"/>
              </a:solidFill>
            </a:rPr>
            <a:t>Alimentícia;</a:t>
          </a:r>
          <a:r>
            <a:rPr lang="pt-BR" sz="2000" b="1" kern="1200" dirty="0">
              <a:solidFill>
                <a:srgbClr val="FFFF00"/>
              </a:solidFill>
            </a:rPr>
            <a:t> Forrageira</a:t>
          </a:r>
        </a:p>
      </dsp:txBody>
      <dsp:txXfrm>
        <a:off x="2698200" y="4482893"/>
        <a:ext cx="2889822" cy="528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E7C07-DBF2-4306-BAD6-5A64E813C8A0}">
      <dsp:nvSpPr>
        <dsp:cNvPr id="0" name=""/>
        <dsp:cNvSpPr/>
      </dsp:nvSpPr>
      <dsp:spPr>
        <a:xfrm rot="5400000">
          <a:off x="1107574" y="1229466"/>
          <a:ext cx="675764" cy="7693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E7E26-71EF-44C6-BF73-30372C54A305}">
      <dsp:nvSpPr>
        <dsp:cNvPr id="0" name=""/>
        <dsp:cNvSpPr/>
      </dsp:nvSpPr>
      <dsp:spPr>
        <a:xfrm>
          <a:off x="465448" y="460840"/>
          <a:ext cx="1411374" cy="79627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Coleta</a:t>
          </a:r>
        </a:p>
      </dsp:txBody>
      <dsp:txXfrm>
        <a:off x="504326" y="499718"/>
        <a:ext cx="1333618" cy="718520"/>
      </dsp:txXfrm>
    </dsp:sp>
    <dsp:sp modelId="{DE8B9289-AB42-434F-9F4D-E22E1F3B910F}">
      <dsp:nvSpPr>
        <dsp:cNvPr id="0" name=""/>
        <dsp:cNvSpPr/>
      </dsp:nvSpPr>
      <dsp:spPr>
        <a:xfrm>
          <a:off x="1901395" y="287526"/>
          <a:ext cx="5905544" cy="1162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b="1" kern="1200" dirty="0">
              <a:solidFill>
                <a:schemeClr val="tx1"/>
              </a:solidFill>
            </a:rPr>
            <a:t>Aos 35 dias de estresse hídrico: </a:t>
          </a:r>
          <a:r>
            <a:rPr lang="pt-BR" sz="2000" kern="1200" dirty="0">
              <a:solidFill>
                <a:schemeClr val="tx1"/>
              </a:solidFill>
            </a:rPr>
            <a:t>Coleta do cladódio secundário</a:t>
          </a:r>
          <a:endParaRPr lang="pt-BR" sz="2000" b="1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b="1" kern="1200" dirty="0">
              <a:solidFill>
                <a:schemeClr val="tx1"/>
              </a:solidFill>
            </a:rPr>
            <a:t>Retirada dos insetos (plantas infestadas) com escova macia</a:t>
          </a:r>
        </a:p>
      </dsp:txBody>
      <dsp:txXfrm>
        <a:off x="1901395" y="287526"/>
        <a:ext cx="5905544" cy="1162244"/>
      </dsp:txXfrm>
    </dsp:sp>
    <dsp:sp modelId="{B8F9E6DE-DFAF-4512-99D6-9F4D0B504452}">
      <dsp:nvSpPr>
        <dsp:cNvPr id="0" name=""/>
        <dsp:cNvSpPr/>
      </dsp:nvSpPr>
      <dsp:spPr>
        <a:xfrm rot="5400000">
          <a:off x="3397346" y="3121654"/>
          <a:ext cx="675764" cy="7693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03A06-5FB1-41A5-874E-E6A3F776E4AE}">
      <dsp:nvSpPr>
        <dsp:cNvPr id="0" name=""/>
        <dsp:cNvSpPr/>
      </dsp:nvSpPr>
      <dsp:spPr>
        <a:xfrm>
          <a:off x="2015894" y="1810329"/>
          <a:ext cx="3074553" cy="127678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/>
            <a:t>Maceração N</a:t>
          </a:r>
          <a:r>
            <a:rPr lang="pt-BR" sz="2800" b="1" kern="1200" baseline="-25000" dirty="0" smtClean="0"/>
            <a:t>2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/>
            <a:t>Armazenamento </a:t>
          </a:r>
          <a:r>
            <a:rPr lang="pt-BR" sz="2800" b="1" kern="1200" dirty="0"/>
            <a:t>(-80</a:t>
          </a:r>
          <a:r>
            <a:rPr lang="pt-BR" sz="2800" b="1" kern="1200" baseline="30000" dirty="0"/>
            <a:t>0</a:t>
          </a:r>
          <a:r>
            <a:rPr lang="pt-BR" sz="2800" b="1" kern="1200" dirty="0"/>
            <a:t>C)</a:t>
          </a:r>
        </a:p>
      </dsp:txBody>
      <dsp:txXfrm>
        <a:off x="2078233" y="1872668"/>
        <a:ext cx="2949875" cy="1152111"/>
      </dsp:txXfrm>
    </dsp:sp>
    <dsp:sp modelId="{887F25D9-B660-467C-BB18-B1145C3B919B}">
      <dsp:nvSpPr>
        <dsp:cNvPr id="0" name=""/>
        <dsp:cNvSpPr/>
      </dsp:nvSpPr>
      <dsp:spPr>
        <a:xfrm>
          <a:off x="4944933" y="1681593"/>
          <a:ext cx="827374" cy="643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02E2B-4C49-46A6-98E1-2F9F497612A1}">
      <dsp:nvSpPr>
        <dsp:cNvPr id="0" name=""/>
        <dsp:cNvSpPr/>
      </dsp:nvSpPr>
      <dsp:spPr>
        <a:xfrm>
          <a:off x="3960380" y="3538768"/>
          <a:ext cx="1836218" cy="79627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Análises</a:t>
          </a:r>
        </a:p>
      </dsp:txBody>
      <dsp:txXfrm>
        <a:off x="3999258" y="3577646"/>
        <a:ext cx="1758462" cy="718520"/>
      </dsp:txXfrm>
    </dsp:sp>
    <dsp:sp modelId="{EE56DA91-2C0B-4D1F-A264-DD524F8095DE}">
      <dsp:nvSpPr>
        <dsp:cNvPr id="0" name=""/>
        <dsp:cNvSpPr/>
      </dsp:nvSpPr>
      <dsp:spPr>
        <a:xfrm>
          <a:off x="6066530" y="2787658"/>
          <a:ext cx="2269306" cy="2036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200" b="1" kern="1200" dirty="0">
              <a:solidFill>
                <a:schemeClr val="tx1"/>
              </a:solidFill>
            </a:rPr>
            <a:t>Fisiológica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200" b="1" kern="1200" dirty="0">
              <a:solidFill>
                <a:schemeClr val="tx1"/>
              </a:solidFill>
            </a:rPr>
            <a:t>Bioquímica</a:t>
          </a:r>
          <a:r>
            <a:rPr lang="pt-BR" sz="2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∕</a:t>
          </a:r>
          <a:r>
            <a:rPr lang="pt-BR" sz="2200" b="1" kern="1200" dirty="0">
              <a:solidFill>
                <a:schemeClr val="tx1"/>
              </a:solidFill>
            </a:rPr>
            <a:t> Enzimática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200" b="1" kern="1200" dirty="0">
              <a:solidFill>
                <a:srgbClr val="FF0000"/>
              </a:solidFill>
            </a:rPr>
            <a:t>Proteômica</a:t>
          </a:r>
        </a:p>
      </dsp:txBody>
      <dsp:txXfrm>
        <a:off x="6066530" y="2787658"/>
        <a:ext cx="2269306" cy="2036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0.4375</cdr:x>
      <cdr:y>0.38153</cdr:y>
    </cdr:from>
    <cdr:to>
      <cdr:x>0.46875</cdr:x>
      <cdr:y>0.90362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4000496" y="1357322"/>
          <a:ext cx="285752" cy="18573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3C7D839-4F81-41CA-A567-EB419B72A5CF}" type="datetimeFigureOut">
              <a:rPr lang="pt-BR"/>
              <a:pPr>
                <a:defRPr/>
              </a:pPr>
              <a:t>31/03/2017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634EA00-A538-49B1-9C50-BB9F0E4CBC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7681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415ABEE-F696-4DD9-AC0C-FF2BA64CD566}" type="slidenum">
              <a:rPr lang="pt-BR" smtClean="0"/>
              <a:pPr eaLnBrk="1" hangingPunct="1"/>
              <a:t>4</a:t>
            </a:fld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(%Vol) </a:t>
            </a:r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5CA847-1DD1-4D60-B236-F46154212493}" type="slidenum">
              <a:rPr lang="pt-BR" smtClean="0"/>
              <a:pPr eaLnBrk="1" hangingPunct="1"/>
              <a:t>33</a:t>
            </a:fld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Uma forma de verificar o quanto ele realmente se expressas nas variedades sob as mesmas condições</a:t>
            </a: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8100F71-658D-4932-B8DE-D796A1F9A8EB}" type="slidenum">
              <a:rPr lang="pt-BR" smtClean="0"/>
              <a:pPr eaLnBrk="1" hangingPunct="1"/>
              <a:t>41</a:t>
            </a:fld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Testes bioquímicos para</a:t>
            </a:r>
          </a:p>
          <a:p>
            <a:endParaRPr lang="pt-BR" smtClean="0"/>
          </a:p>
          <a:p>
            <a:r>
              <a:rPr lang="pt-BR" smtClean="0"/>
              <a:t>Teor relativo de água para:</a:t>
            </a:r>
          </a:p>
          <a:p>
            <a:endParaRPr lang="pt-BR" smtClean="0"/>
          </a:p>
          <a:p>
            <a:r>
              <a:rPr lang="pt-BR" smtClean="0"/>
              <a:t>Outros Teores: </a:t>
            </a:r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ED04085-296C-49AB-A358-870209D0143C}" type="slidenum">
              <a:rPr lang="pt-BR" smtClean="0"/>
              <a:pPr eaLnBrk="1" hangingPunct="1"/>
              <a:t>42</a:t>
            </a:fld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As novas proteínas identificadas serão rastreadas em variedades pré-selecionadas infestadas com cochonilha-de-escamas</a:t>
            </a:r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AC0790A-F289-41B1-8717-6BAB8EC95328}" type="slidenum">
              <a:rPr lang="pt-BR" smtClean="0"/>
              <a:pPr eaLnBrk="1" hangingPunct="1"/>
              <a:t>44</a:t>
            </a:fld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Expandido seu Cultivo</a:t>
            </a:r>
            <a:r>
              <a:rPr lang="pt-BR" smtClean="0">
                <a:latin typeface="Adobe Caslon Pro"/>
              </a:rPr>
              <a:t>:</a:t>
            </a:r>
            <a:r>
              <a:rPr lang="pt-BR" smtClean="0"/>
              <a:t> em função das alterações climáticas, c secas cada vez mais severas (500 mil hectares)</a:t>
            </a:r>
            <a:endParaRPr lang="en-US" smtClean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A4A165-807B-4F2E-90E5-F488854DF687}" type="slidenum">
              <a:rPr lang="pt-BR" smtClean="0"/>
              <a:pPr eaLnBrk="1" hangingPunct="1"/>
              <a:t>18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Identificação de proteínas</a:t>
            </a:r>
            <a:r>
              <a:rPr lang="pt-BR" b="1" smtClean="0"/>
              <a:t> (e genes codificantes) associados às alterações metabólicas e fisiológicas decorrentes da percepção e das respostas</a:t>
            </a:r>
            <a:r>
              <a:rPr lang="pt-BR" smtClean="0"/>
              <a:t> da espécie de palma forrageira </a:t>
            </a:r>
            <a:r>
              <a:rPr lang="pt-BR" i="1" smtClean="0"/>
              <a:t>Opuntia stricta </a:t>
            </a:r>
            <a:r>
              <a:rPr lang="pt-BR" smtClean="0"/>
              <a:t>ao estresse hídrico e à resistência à praga cochonilha-de-escamas (</a:t>
            </a:r>
            <a:r>
              <a:rPr lang="pt-BR" i="1" smtClean="0"/>
              <a:t>Diaspis echinocacti</a:t>
            </a:r>
            <a:r>
              <a:rPr lang="pt-BR" smtClean="0"/>
              <a:t>)</a:t>
            </a:r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61A4309-6B32-4209-9DE4-3910B8AF568F}" type="slidenum">
              <a:rPr lang="pt-BR" smtClean="0"/>
              <a:pPr eaLnBrk="1" hangingPunct="1"/>
              <a:t>22</a:t>
            </a:fld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Cedidas pelo IPA</a:t>
            </a:r>
          </a:p>
          <a:p>
            <a:r>
              <a:rPr lang="pt-BR" smtClean="0"/>
              <a:t>Cerca de 1 ano de idade</a:t>
            </a:r>
          </a:p>
          <a:p>
            <a:r>
              <a:rPr lang="pt-BR" smtClean="0"/>
              <a:t>Contendo 3 cladódios</a:t>
            </a:r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685B0C3-711C-4E40-AA86-A857C230C938}" type="slidenum">
              <a:rPr lang="pt-BR" smtClean="0"/>
              <a:pPr eaLnBrk="1" hangingPunct="1"/>
              <a:t>23</a:t>
            </a:fld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Cedidas pelo IPA</a:t>
            </a:r>
          </a:p>
          <a:p>
            <a:r>
              <a:rPr lang="pt-BR" smtClean="0"/>
              <a:t>Cerca de 1 ano de idade</a:t>
            </a:r>
          </a:p>
          <a:p>
            <a:r>
              <a:rPr lang="pt-BR" smtClean="0"/>
              <a:t>Contendo 3 cladódios</a:t>
            </a:r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80CD763-631C-44D4-BD53-132012F71628}" type="slidenum">
              <a:rPr lang="pt-BR" smtClean="0"/>
              <a:pPr eaLnBrk="1" hangingPunct="1"/>
              <a:t>24</a:t>
            </a:fld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3430027-8128-4F2F-A243-487773C8347C}" type="slidenum">
              <a:rPr lang="pt-BR" smtClean="0"/>
              <a:pPr eaLnBrk="1" hangingPunct="1"/>
              <a:t>26</a:t>
            </a:fld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Testes bioquímicos para</a:t>
            </a:r>
          </a:p>
          <a:p>
            <a:endParaRPr lang="pt-BR" smtClean="0"/>
          </a:p>
          <a:p>
            <a:r>
              <a:rPr lang="pt-BR" smtClean="0"/>
              <a:t>Teor relativo de água para:</a:t>
            </a:r>
          </a:p>
          <a:p>
            <a:endParaRPr lang="pt-BR" smtClean="0"/>
          </a:p>
          <a:p>
            <a:r>
              <a:rPr lang="pt-BR" smtClean="0"/>
              <a:t>Outros Teores: </a:t>
            </a:r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C8EEA4-50CF-4DB6-8DE0-395FA596836B}" type="slidenum">
              <a:rPr lang="pt-BR" smtClean="0"/>
              <a:pPr eaLnBrk="1" hangingPunct="1"/>
              <a:t>27</a:t>
            </a:fld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Cedidas pelo IPA</a:t>
            </a:r>
          </a:p>
          <a:p>
            <a:r>
              <a:rPr lang="pt-BR" smtClean="0"/>
              <a:t>Cerca de 1 ano de idade</a:t>
            </a:r>
          </a:p>
          <a:p>
            <a:r>
              <a:rPr lang="pt-BR" smtClean="0"/>
              <a:t>Contendo 3 cladódios</a:t>
            </a: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EDDC6F3-D8C9-4B15-B612-675375B7A160}" type="slidenum">
              <a:rPr lang="pt-BR" smtClean="0"/>
              <a:pPr eaLnBrk="1" hangingPunct="1"/>
              <a:t>28</a:t>
            </a:fld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Verificação da Integridade</a:t>
            </a:r>
          </a:p>
          <a:p>
            <a:endParaRPr lang="pt-BR" smtClean="0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E89007B-31E5-4AB0-99B7-77201C3E022C}" type="slidenum">
              <a:rPr lang="pt-BR" smtClean="0"/>
              <a:pPr eaLnBrk="1" hangingPunct="1"/>
              <a:t>31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81FC4-A610-4604-AEA2-001E9CBE5899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ACC00-00F2-4F10-B29B-C05F9B0CDB0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1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D529F-405A-4FE6-A5DC-3C00B39F15DF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40E10-6EE8-4569-87C3-BB3FBA888D7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1F2C3-F032-4B9C-B6E6-CF067173E80B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0701D-9F11-4B4A-BCCC-000550E4A44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0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1260F-8111-42E6-A04B-8D2B9293AB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8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88C5-7FEF-49AA-8ACC-8E3A1454F6B2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AEE01-87C6-41DB-8A75-6E2FBE7C27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2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C9ADC-F55D-488F-B809-F26553F1CB0B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E7C92-2257-4EED-A129-C3D2620BB10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1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3FF8E-B662-4D12-9C77-0CE14DB2D7A4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F2A4C-B72A-46B8-9B02-483F812BC7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2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9D85C-D8DD-4F73-92F3-D8704DEF64B3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1488-641D-4BA1-945A-3FAE811FE1F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5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201E7-EDE1-4088-AD1E-CEDC21D3B3E7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3CB30-8E01-4668-99D7-0CC53C394A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4ECAF-2120-420B-B7C1-39D7324FC418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48921-F7A8-4DA5-8674-35F6AE9879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9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AFFDE-88BD-48AC-BC81-1FBF897665A9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EA301-DEA9-46B7-B50E-25F0366E52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3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62132-66E8-44BE-A869-40A257558AD4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96D33-D20E-4596-8E4D-1375504A7C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3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n-US" smtClean="0"/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643017-3A9A-4A1B-A18D-37BAD01626A3}" type="datetimeFigureOut">
              <a:rPr lang="en-US"/>
              <a:pPr>
                <a:defRPr/>
              </a:pPr>
              <a:t>3/31/2017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AC4FB0-012E-4958-A534-AA2FAC3B5F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de%20Vos%20M%5BAuthor%5D&amp;cauthor=true&amp;cauthor_uid=23818892" TargetMode="External"/><Relationship Id="rId2" Type="http://schemas.openxmlformats.org/officeDocument/2006/relationships/hyperlink" Target="https://www.ncbi.nlm.nih.gov/pubmed/?term=VanDoorn%20A%5BAuthor%5D&amp;cauthor=true&amp;cauthor_uid=23818892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cbi.nlm.nih.gov/pmc/articles/PMC3694213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7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81.png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Relationship Id="rId1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83.jpeg"/><Relationship Id="rId7" Type="http://schemas.openxmlformats.org/officeDocument/2006/relationships/image" Target="../media/image8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34.png"/><Relationship Id="rId4" Type="http://schemas.openxmlformats.org/officeDocument/2006/relationships/image" Target="../media/image84.pn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8"/>
          <p:cNvSpPr>
            <a:spLocks noChangeArrowheads="1"/>
          </p:cNvSpPr>
          <p:nvPr/>
        </p:nvSpPr>
        <p:spPr bwMode="auto">
          <a:xfrm>
            <a:off x="220663" y="333375"/>
            <a:ext cx="8599487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EDITAL FACEPE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13/2016</a:t>
            </a:r>
          </a:p>
          <a:p>
            <a:pPr algn="ctr">
              <a:defRPr/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Projeto Institucional Pesquisador Visitante</a:t>
            </a:r>
          </a:p>
          <a:p>
            <a:pPr algn="ctr">
              <a:defRPr/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Apoio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ao Desenvolvimento e Inovação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Tecnológica da Agropecuária</a:t>
            </a:r>
          </a:p>
          <a:p>
            <a:pPr algn="ctr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em Pernambuco – Projeto 2</a:t>
            </a:r>
          </a:p>
          <a:p>
            <a:pPr algn="ctr">
              <a:defRPr/>
            </a:pP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Reunião 31/03/2017 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07"/>
          <a:stretch>
            <a:fillRect/>
          </a:stretch>
        </p:blipFill>
        <p:spPr bwMode="auto">
          <a:xfrm>
            <a:off x="220663" y="58738"/>
            <a:ext cx="1341437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5875"/>
            <a:ext cx="17272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Retângulo 18"/>
          <p:cNvSpPr>
            <a:spLocks noChangeArrowheads="1"/>
          </p:cNvSpPr>
          <p:nvPr/>
        </p:nvSpPr>
        <p:spPr bwMode="auto">
          <a:xfrm>
            <a:off x="508000" y="3970338"/>
            <a:ext cx="435133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000" b="1"/>
              <a:t>José de Paula Oliveira</a:t>
            </a:r>
          </a:p>
          <a:p>
            <a:pPr algn="ctr"/>
            <a:r>
              <a:rPr lang="pt-BR" sz="2000" b="1"/>
              <a:t>José Geraldo Eugênio</a:t>
            </a:r>
          </a:p>
          <a:p>
            <a:pPr algn="ctr"/>
            <a:r>
              <a:rPr lang="pt-BR" sz="2000" b="1"/>
              <a:t>Amaro Castro</a:t>
            </a:r>
          </a:p>
          <a:p>
            <a:pPr algn="ctr"/>
            <a:r>
              <a:rPr lang="pt-BR" sz="2000" b="1"/>
              <a:t>Djalma Cordeiro</a:t>
            </a:r>
          </a:p>
          <a:p>
            <a:pPr algn="ctr"/>
            <a:r>
              <a:rPr lang="pt-BR" sz="2000" b="1"/>
              <a:t>Maria da Conceição</a:t>
            </a:r>
          </a:p>
          <a:p>
            <a:pPr algn="ctr"/>
            <a:r>
              <a:rPr lang="pt-BR" sz="2000" b="1"/>
              <a:t>Rodrigo Leandro</a:t>
            </a:r>
          </a:p>
          <a:p>
            <a:pPr algn="ctr"/>
            <a:r>
              <a:rPr lang="pt-BR" sz="2000" b="1"/>
              <a:t>Cynthia Araujo</a:t>
            </a:r>
          </a:p>
          <a:p>
            <a:pPr algn="ctr"/>
            <a:r>
              <a:rPr lang="pt-BR" sz="2000" b="1"/>
              <a:t>Erinaldo Viana</a:t>
            </a:r>
          </a:p>
        </p:txBody>
      </p:sp>
      <p:sp>
        <p:nvSpPr>
          <p:cNvPr id="3078" name="Retângulo 18"/>
          <p:cNvSpPr>
            <a:spLocks noChangeArrowheads="1"/>
          </p:cNvSpPr>
          <p:nvPr/>
        </p:nvSpPr>
        <p:spPr bwMode="auto">
          <a:xfrm>
            <a:off x="4324350" y="4095750"/>
            <a:ext cx="435133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000" b="1"/>
              <a:t>Tercilio Calsa Jr.</a:t>
            </a:r>
            <a:endParaRPr lang="pt-BR" sz="2000"/>
          </a:p>
          <a:p>
            <a:pPr algn="ctr"/>
            <a:r>
              <a:rPr lang="pt-BR" sz="2000" b="1"/>
              <a:t>Mara Danielle Silva</a:t>
            </a:r>
          </a:p>
          <a:p>
            <a:pPr algn="ctr"/>
            <a:r>
              <a:rPr lang="pt-BR" sz="2000" b="1"/>
              <a:t>Fabiana Cavalcante</a:t>
            </a:r>
          </a:p>
          <a:p>
            <a:pPr algn="ctr"/>
            <a:r>
              <a:rPr lang="pt-BR" sz="2000" b="1"/>
              <a:t>Melquisedec Oliveira </a:t>
            </a:r>
          </a:p>
          <a:p>
            <a:pPr algn="ctr"/>
            <a:r>
              <a:rPr lang="pt-BR" sz="2000" b="1"/>
              <a:t>Elton Pena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15001" r="21756" b="23665"/>
          <a:stretch>
            <a:fillRect/>
          </a:stretch>
        </p:blipFill>
        <p:spPr bwMode="auto">
          <a:xfrm>
            <a:off x="57150" y="1406525"/>
            <a:ext cx="8978900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22479" r="15688" b="42641"/>
          <a:stretch>
            <a:fillRect/>
          </a:stretch>
        </p:blipFill>
        <p:spPr bwMode="auto">
          <a:xfrm>
            <a:off x="1692275" y="22225"/>
            <a:ext cx="5688013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1" t="14674" r="19333" b="13043"/>
          <a:stretch>
            <a:fillRect/>
          </a:stretch>
        </p:blipFill>
        <p:spPr bwMode="auto">
          <a:xfrm>
            <a:off x="258763" y="1125538"/>
            <a:ext cx="8824912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t="24792" r="30183" b="11041"/>
          <a:stretch>
            <a:fillRect/>
          </a:stretch>
        </p:blipFill>
        <p:spPr bwMode="auto">
          <a:xfrm>
            <a:off x="52388" y="44450"/>
            <a:ext cx="28543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tângulo 3"/>
          <p:cNvSpPr>
            <a:spLocks noChangeArrowheads="1"/>
          </p:cNvSpPr>
          <p:nvPr/>
        </p:nvSpPr>
        <p:spPr bwMode="auto">
          <a:xfrm>
            <a:off x="79375" y="496888"/>
            <a:ext cx="1427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/>
              <a:t>Meireles (2007)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36613"/>
            <a:ext cx="8897937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07950" y="188913"/>
            <a:ext cx="8964613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200" dirty="0">
                <a:ea typeface="+mj-ea"/>
              </a:rPr>
              <a:t>Interações Planta - Inseto</a:t>
            </a:r>
            <a:endParaRPr lang="pt-BR" sz="3200" dirty="0">
              <a:ea typeface="+mj-ea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0" t="15573" r="15419" b="23531"/>
          <a:stretch>
            <a:fillRect/>
          </a:stretch>
        </p:blipFill>
        <p:spPr bwMode="auto">
          <a:xfrm>
            <a:off x="381000" y="2679700"/>
            <a:ext cx="18145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863600"/>
            <a:ext cx="18256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Interação Planta-Praga</a:t>
            </a:r>
          </a:p>
        </p:txBody>
      </p:sp>
      <p:sp>
        <p:nvSpPr>
          <p:cNvPr id="15363" name="Retângulo 3"/>
          <p:cNvSpPr>
            <a:spLocks noChangeArrowheads="1"/>
          </p:cNvSpPr>
          <p:nvPr/>
        </p:nvSpPr>
        <p:spPr bwMode="auto">
          <a:xfrm>
            <a:off x="3924300" y="6381750"/>
            <a:ext cx="511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/>
              <a:t>http://journal.frontiersin.org/article/10.3389/fpls.2014.00663/full</a:t>
            </a:r>
          </a:p>
        </p:txBody>
      </p:sp>
      <p:pic>
        <p:nvPicPr>
          <p:cNvPr id="15364" name="Picture 2" descr="http://www.frontiersin.org/files/Articles/118885/fpls-05-00663-HTML/image_m/fpls-05-00663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098675"/>
            <a:ext cx="9021762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ângulo 2"/>
          <p:cNvSpPr>
            <a:spLocks noChangeArrowheads="1"/>
          </p:cNvSpPr>
          <p:nvPr/>
        </p:nvSpPr>
        <p:spPr bwMode="auto">
          <a:xfrm>
            <a:off x="179388" y="188913"/>
            <a:ext cx="8713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/>
              <a:t>Systematic analysis of </a:t>
            </a:r>
            <a:r>
              <a:rPr lang="pt-BR" b="1">
                <a:solidFill>
                  <a:srgbClr val="FF0000"/>
                </a:solidFill>
              </a:rPr>
              <a:t>phloem-feeding insect-induced </a:t>
            </a:r>
            <a:r>
              <a:rPr lang="pt-BR" b="1"/>
              <a:t>transcriptional reprogramming in </a:t>
            </a:r>
            <a:r>
              <a:rPr lang="pt-BR" b="1" i="1"/>
              <a:t>Arabidopsis</a:t>
            </a:r>
            <a:r>
              <a:rPr lang="pt-BR" b="1"/>
              <a:t> highlights common features and reveals distinct responses to specialist and generalist insects</a:t>
            </a:r>
          </a:p>
          <a:p>
            <a:r>
              <a:rPr lang="pt-BR"/>
              <a:t>Foyer et al. (2015), J Exp Bot 66 (2): 495-512.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477963"/>
            <a:ext cx="4953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37063"/>
            <a:ext cx="49530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tângulo 3"/>
          <p:cNvSpPr>
            <a:spLocks noChangeArrowheads="1"/>
          </p:cNvSpPr>
          <p:nvPr/>
        </p:nvSpPr>
        <p:spPr bwMode="auto">
          <a:xfrm>
            <a:off x="5508625" y="2555875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Cálcio</a:t>
            </a:r>
            <a:r>
              <a:rPr lang="en-US" b="1"/>
              <a:t> regula interação.</a:t>
            </a:r>
          </a:p>
        </p:txBody>
      </p:sp>
      <p:sp>
        <p:nvSpPr>
          <p:cNvPr id="16390" name="Retângulo 6"/>
          <p:cNvSpPr>
            <a:spLocks noChangeArrowheads="1"/>
          </p:cNvSpPr>
          <p:nvPr/>
        </p:nvSpPr>
        <p:spPr bwMode="auto">
          <a:xfrm>
            <a:off x="5508625" y="4854575"/>
            <a:ext cx="3095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Genes associados a </a:t>
            </a:r>
            <a:r>
              <a:rPr lang="en-US" b="1">
                <a:solidFill>
                  <a:srgbClr val="FF0000"/>
                </a:solidFill>
              </a:rPr>
              <a:t>jasmonato, ácido salicílico, etileno e auxina</a:t>
            </a:r>
            <a:r>
              <a:rPr lang="en-US" b="1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ângulo 1"/>
          <p:cNvSpPr>
            <a:spLocks noChangeArrowheads="1"/>
          </p:cNvSpPr>
          <p:nvPr/>
        </p:nvSpPr>
        <p:spPr bwMode="auto">
          <a:xfrm>
            <a:off x="250825" y="260350"/>
            <a:ext cx="8569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/>
              <a:t>Aphid </a:t>
            </a:r>
            <a:r>
              <a:rPr lang="pt-BR" b="1">
                <a:solidFill>
                  <a:srgbClr val="FF0000"/>
                </a:solidFill>
              </a:rPr>
              <a:t>salivary proteases</a:t>
            </a:r>
            <a:r>
              <a:rPr lang="pt-BR" b="1"/>
              <a:t> are capable of degrading sieve-tube proteins </a:t>
            </a:r>
          </a:p>
          <a:p>
            <a:r>
              <a:rPr lang="pt-BR"/>
              <a:t>Furch et al. (2015), J Exp Bot 66 (2): 533-539.</a:t>
            </a:r>
          </a:p>
        </p:txBody>
      </p:sp>
      <p:sp>
        <p:nvSpPr>
          <p:cNvPr id="17411" name="Retângulo 2"/>
          <p:cNvSpPr>
            <a:spLocks noChangeArrowheads="1"/>
          </p:cNvSpPr>
          <p:nvPr/>
        </p:nvSpPr>
        <p:spPr bwMode="auto">
          <a:xfrm>
            <a:off x="250825" y="1125538"/>
            <a:ext cx="8569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Resistance to sap-sucking insects</a:t>
            </a:r>
            <a:r>
              <a:rPr lang="pt-BR" b="1"/>
              <a:t> in modern-day agriculture</a:t>
            </a:r>
          </a:p>
          <a:p>
            <a:r>
              <a:rPr lang="pt-BR">
                <a:hlinkClick r:id="rId2"/>
              </a:rPr>
              <a:t>VanDoorn</a:t>
            </a:r>
            <a:r>
              <a:rPr lang="pt-BR"/>
              <a:t> &amp; </a:t>
            </a:r>
            <a:r>
              <a:rPr lang="pt-BR">
                <a:hlinkClick r:id="rId3"/>
              </a:rPr>
              <a:t>de Vos</a:t>
            </a:r>
            <a:r>
              <a:rPr lang="pt-BR"/>
              <a:t> (2013), </a:t>
            </a:r>
            <a:r>
              <a:rPr lang="pt-BR">
                <a:hlinkClick r:id="rId4"/>
              </a:rPr>
              <a:t>Front Plant Sci</a:t>
            </a:r>
            <a:r>
              <a:rPr lang="pt-BR"/>
              <a:t>. 2013; 4: 222.</a:t>
            </a:r>
          </a:p>
        </p:txBody>
      </p:sp>
      <p:sp>
        <p:nvSpPr>
          <p:cNvPr id="17412" name="Retângulo 3"/>
          <p:cNvSpPr>
            <a:spLocks noChangeArrowheads="1"/>
          </p:cNvSpPr>
          <p:nvPr/>
        </p:nvSpPr>
        <p:spPr bwMode="auto">
          <a:xfrm>
            <a:off x="250825" y="2492375"/>
            <a:ext cx="871378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/>
              <a:t>Cultivos </a:t>
            </a:r>
            <a:r>
              <a:rPr lang="en-US" sz="2000" i="1"/>
              <a:t>Bt</a:t>
            </a:r>
            <a:r>
              <a:rPr lang="en-US" sz="2000"/>
              <a:t> tem efeito, mas permitem novas pragas insensíveis ao Bt (pulgões, mariposas, cochonilhas)</a:t>
            </a:r>
          </a:p>
          <a:p>
            <a:endParaRPr lang="en-US" sz="2000"/>
          </a:p>
          <a:p>
            <a:r>
              <a:rPr lang="en-US" sz="2000"/>
              <a:t>Estes insetos exigem outras estratégias de GM para resistencia</a:t>
            </a:r>
          </a:p>
          <a:p>
            <a:endParaRPr lang="en-US" sz="2000"/>
          </a:p>
          <a:p>
            <a:r>
              <a:rPr lang="en-US" sz="2000"/>
              <a:t>GM alta resistencia (não-comercial) contra pulgões e insetos sugadores: com genes da planta para lectinas, aglutininas, inibidores de protease, RNAi para transcritos do inseto.</a:t>
            </a:r>
          </a:p>
          <a:p>
            <a:endParaRPr lang="en-US" sz="2000"/>
          </a:p>
          <a:p>
            <a:r>
              <a:rPr lang="en-US" sz="2000"/>
              <a:t>Estratégias alternativas: resistência genética combinada ao controle biológico (predadores, óleo).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692150"/>
            <a:ext cx="2994025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07950" y="188913"/>
            <a:ext cx="8964613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200" dirty="0">
                <a:ea typeface="+mj-ea"/>
              </a:rPr>
              <a:t>Interações   Palma – Cochonilha de escamas</a:t>
            </a:r>
            <a:endParaRPr lang="pt-BR" sz="3200" dirty="0">
              <a:ea typeface="+mj-ea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0" t="15573" r="15419" b="23531"/>
          <a:stretch>
            <a:fillRect/>
          </a:stretch>
        </p:blipFill>
        <p:spPr bwMode="auto">
          <a:xfrm>
            <a:off x="219075" y="2393950"/>
            <a:ext cx="5513388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2486025"/>
            <a:ext cx="326548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6" t="3404" r="19182" b="11762"/>
          <a:stretch/>
        </p:blipFill>
        <p:spPr bwMode="auto">
          <a:xfrm>
            <a:off x="4607194" y="4016859"/>
            <a:ext cx="3072342" cy="28056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284288" y="3743325"/>
            <a:ext cx="33845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Ca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2+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, JA, Eth, SA,</a:t>
            </a:r>
          </a:p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Aux,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Lect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, IP</a:t>
            </a:r>
          </a:p>
          <a:p>
            <a:pPr>
              <a:defRPr/>
            </a:pP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RNAi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241925" y="4437063"/>
            <a:ext cx="300196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Proteases,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tox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6" t="12164" r="51025" b="19585"/>
          <a:stretch>
            <a:fillRect/>
          </a:stretch>
        </p:blipFill>
        <p:spPr bwMode="auto">
          <a:xfrm>
            <a:off x="5038725" y="17463"/>
            <a:ext cx="3986213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6" t="80998" r="51025" b="6116"/>
          <a:stretch>
            <a:fillRect/>
          </a:stretch>
        </p:blipFill>
        <p:spPr bwMode="auto">
          <a:xfrm>
            <a:off x="34925" y="188913"/>
            <a:ext cx="512445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1" t="23918" r="29488" b="50606"/>
          <a:stretch>
            <a:fillRect/>
          </a:stretch>
        </p:blipFill>
        <p:spPr bwMode="auto">
          <a:xfrm>
            <a:off x="107950" y="5157788"/>
            <a:ext cx="5141913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58888" y="2960688"/>
            <a:ext cx="2592387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Proteômica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628650" y="44450"/>
            <a:ext cx="7886700" cy="1325563"/>
          </a:xfrm>
        </p:spPr>
        <p:txBody>
          <a:bodyPr/>
          <a:lstStyle/>
          <a:p>
            <a:r>
              <a:rPr lang="pt-BR" b="1" smtClean="0"/>
              <a:t>Palma Forrageira</a:t>
            </a:r>
            <a:endParaRPr lang="pt-BR" smtClean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767556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484" name="Picture 2" descr="Resultado de imagem para palma como forrage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997450"/>
            <a:ext cx="248443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>
          <a:xfrm>
            <a:off x="646113" y="44450"/>
            <a:ext cx="7886700" cy="1325563"/>
          </a:xfrm>
        </p:spPr>
        <p:txBody>
          <a:bodyPr/>
          <a:lstStyle/>
          <a:p>
            <a:r>
              <a:rPr lang="pt-BR" b="1" smtClean="0"/>
              <a:t>Publicações </a:t>
            </a:r>
            <a:r>
              <a:rPr lang="pt-BR" b="1" i="1" smtClean="0"/>
              <a:t>Opuntia</a:t>
            </a:r>
            <a:r>
              <a:rPr lang="pt-BR" b="1" smtClean="0"/>
              <a:t> sp.</a:t>
            </a:r>
            <a:endParaRPr lang="pt-BR" b="1" i="1" smtClean="0"/>
          </a:p>
        </p:txBody>
      </p:sp>
      <p:sp>
        <p:nvSpPr>
          <p:cNvPr id="21507" name="Espaço Reservado para Conteúdo 2"/>
          <p:cNvSpPr txBox="1">
            <a:spLocks/>
          </p:cNvSpPr>
          <p:nvPr/>
        </p:nvSpPr>
        <p:spPr bwMode="auto">
          <a:xfrm>
            <a:off x="717550" y="4932363"/>
            <a:ext cx="767556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</a:pPr>
            <a:endParaRPr lang="pt-BR" sz="2400">
              <a:latin typeface="Calibri" pitchFamily="34" charset="0"/>
            </a:endParaRPr>
          </a:p>
        </p:txBody>
      </p:sp>
      <p:graphicFrame>
        <p:nvGraphicFramePr>
          <p:cNvPr id="7" name="Gráfico 6">
            <a:extLst/>
          </p:cNvPr>
          <p:cNvGraphicFramePr>
            <a:graphicFrameLocks/>
          </p:cNvGraphicFramePr>
          <p:nvPr/>
        </p:nvGraphicFramePr>
        <p:xfrm>
          <a:off x="1454736" y="1052736"/>
          <a:ext cx="6234527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09" name="Retângulo 4"/>
          <p:cNvSpPr>
            <a:spLocks noChangeArrowheads="1"/>
          </p:cNvSpPr>
          <p:nvPr/>
        </p:nvSpPr>
        <p:spPr bwMode="auto">
          <a:xfrm>
            <a:off x="2214563" y="4424363"/>
            <a:ext cx="51657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PubMed</a:t>
            </a:r>
            <a:r>
              <a:rPr lang="en-US" sz="2800"/>
              <a:t>:</a:t>
            </a:r>
          </a:p>
          <a:p>
            <a:r>
              <a:rPr lang="en-US" sz="2800"/>
              <a:t>Opuntia: 721</a:t>
            </a:r>
          </a:p>
          <a:p>
            <a:r>
              <a:rPr lang="en-US" sz="2800"/>
              <a:t>Opuntia AND pest: 8</a:t>
            </a:r>
          </a:p>
          <a:p>
            <a:r>
              <a:rPr lang="en-US" sz="2800"/>
              <a:t>Opuntia AND Diaspis: 0</a:t>
            </a:r>
          </a:p>
          <a:p>
            <a:r>
              <a:rPr lang="en-US" sz="2800"/>
              <a:t>Diaspis: 2</a:t>
            </a:r>
          </a:p>
        </p:txBody>
      </p:sp>
      <p:pic>
        <p:nvPicPr>
          <p:cNvPr id="21510" name="Picture 2" descr="Resultado de imagem para palma forragei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933825"/>
            <a:ext cx="32416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5286375"/>
            <a:ext cx="1873250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13" descr="Bogomolni_LOV_domai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3956050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6" descr="2dgel"/>
          <p:cNvPicPr>
            <a:picLocks noChangeAspect="1" noChangeArrowheads="1"/>
          </p:cNvPicPr>
          <p:nvPr/>
        </p:nvPicPr>
        <p:blipFill>
          <a:blip r:embed="rId4" cstate="print"/>
          <a:srcRect t="18236" r="14006"/>
          <a:stretch>
            <a:fillRect/>
          </a:stretch>
        </p:blipFill>
        <p:spPr bwMode="auto">
          <a:xfrm>
            <a:off x="91858" y="4097828"/>
            <a:ext cx="1599822" cy="156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Text Box 15"/>
          <p:cNvSpPr txBox="1">
            <a:spLocks noChangeArrowheads="1"/>
          </p:cNvSpPr>
          <p:nvPr/>
        </p:nvSpPr>
        <p:spPr bwMode="auto">
          <a:xfrm>
            <a:off x="80963" y="5572125"/>
            <a:ext cx="65706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000"/>
              <a:t>Departamento de Genética - CB</a:t>
            </a:r>
          </a:p>
          <a:p>
            <a:pPr eaLnBrk="1" hangingPunct="1">
              <a:spcBef>
                <a:spcPct val="50000"/>
              </a:spcBef>
            </a:pPr>
            <a:r>
              <a:rPr lang="pt-BR" sz="2000"/>
              <a:t>Universidade Federal de Pernambuco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268413" y="4900613"/>
            <a:ext cx="7191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Laboratório de Genômica e </a:t>
            </a:r>
            <a:r>
              <a:rPr lang="pt-BR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Proteômica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de Plantas</a:t>
            </a: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73025" y="6457950"/>
            <a:ext cx="2011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tercilio@ufpe.br</a:t>
            </a:r>
          </a:p>
        </p:txBody>
      </p:sp>
      <p:sp>
        <p:nvSpPr>
          <p:cNvPr id="14" name="Retângulo 18"/>
          <p:cNvSpPr>
            <a:spLocks noChangeArrowheads="1"/>
          </p:cNvSpPr>
          <p:nvPr/>
        </p:nvSpPr>
        <p:spPr bwMode="auto">
          <a:xfrm>
            <a:off x="220663" y="1773238"/>
            <a:ext cx="8599487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Identificação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de marcadores moleculares funcionais para tolerância à 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cochonilhade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-escamas (</a:t>
            </a:r>
            <a:r>
              <a:rPr lang="pt-B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Diaspis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echinocacti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Bouché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) (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Hemiptera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: 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Diaspididae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) em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palma forrageira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</a:t>
            </a:r>
            <a:r>
              <a:rPr lang="pt-B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Opuntia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stricta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Haw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) 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&amp;</a:t>
            </a:r>
          </a:p>
          <a:p>
            <a:pPr algn="ctr">
              <a:defRPr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Seleção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assistida por marcadores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moleculares para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resistência a murcha de fusário (</a:t>
            </a:r>
            <a:r>
              <a:rPr lang="pt-BR" b="1" i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Fusarium</a:t>
            </a:r>
            <a:r>
              <a:rPr lang="pt-BR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i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oxysporum</a:t>
            </a:r>
            <a:r>
              <a:rPr lang="pt-BR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f.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</a:t>
            </a:r>
            <a:r>
              <a:rPr lang="pt-BR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. </a:t>
            </a:r>
            <a:r>
              <a:rPr lang="pt-BR" b="1" i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lycopersici</a:t>
            </a:r>
            <a:r>
              <a:rPr lang="pt-BR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Sacc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. </a:t>
            </a:r>
            <a:r>
              <a:rPr lang="pt-B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Snyder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&amp; Hansen) em tomateiro (</a:t>
            </a:r>
            <a:r>
              <a:rPr lang="pt-BR" b="1" i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Solanum</a:t>
            </a:r>
            <a:r>
              <a:rPr lang="pt-BR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i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lycopersicum</a:t>
            </a:r>
            <a:r>
              <a:rPr lang="pt-BR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)</a:t>
            </a:r>
            <a:endParaRPr lang="pt-BR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1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36525"/>
            <a:ext cx="10795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65100"/>
            <a:ext cx="20542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07"/>
          <a:stretch>
            <a:fillRect/>
          </a:stretch>
        </p:blipFill>
        <p:spPr bwMode="auto">
          <a:xfrm>
            <a:off x="220663" y="58738"/>
            <a:ext cx="1341437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5875"/>
            <a:ext cx="17272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 descr="Resultado de imagem para diaspis echinocact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53" y="5286989"/>
            <a:ext cx="2027143" cy="1521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185738" y="115888"/>
            <a:ext cx="8937625" cy="955675"/>
          </a:xfrm>
        </p:spPr>
        <p:txBody>
          <a:bodyPr/>
          <a:lstStyle/>
          <a:p>
            <a:pPr algn="just"/>
            <a:r>
              <a:rPr lang="pt-BR" sz="3200" b="1" smtClean="0"/>
              <a:t>Cochonilha-de-escamas (</a:t>
            </a:r>
            <a:r>
              <a:rPr lang="pt-BR" sz="3200" b="1" i="1" smtClean="0"/>
              <a:t>Diaspis echinocacti</a:t>
            </a:r>
            <a:r>
              <a:rPr lang="pt-BR" sz="3200" b="1" smtClean="0"/>
              <a:t>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5738" y="1125538"/>
            <a:ext cx="6480175" cy="5499100"/>
          </a:xfrm>
        </p:spPr>
        <p:txBody>
          <a:bodyPr>
            <a:normAutofit fontScale="70000" lnSpcReduction="20000"/>
          </a:bodyPr>
          <a:lstStyle/>
          <a:p>
            <a:pPr algn="just">
              <a:defRPr/>
            </a:pPr>
            <a:r>
              <a:rPr lang="pt-BR" dirty="0" smtClean="0"/>
              <a:t>Cosmopolita</a:t>
            </a:r>
            <a:endParaRPr lang="pt-BR" dirty="0"/>
          </a:p>
          <a:p>
            <a:pPr algn="just">
              <a:defRPr/>
            </a:pPr>
            <a:endParaRPr lang="pt-BR" dirty="0"/>
          </a:p>
          <a:p>
            <a:pPr algn="just">
              <a:defRPr/>
            </a:pPr>
            <a:r>
              <a:rPr lang="pt-BR" dirty="0"/>
              <a:t>Específico de suculentas e </a:t>
            </a:r>
            <a:r>
              <a:rPr lang="pt-BR" dirty="0" smtClean="0"/>
              <a:t>cactáceas</a:t>
            </a:r>
          </a:p>
          <a:p>
            <a:pPr algn="just">
              <a:defRPr/>
            </a:pPr>
            <a:endParaRPr lang="pt-BR" dirty="0"/>
          </a:p>
          <a:p>
            <a:pPr algn="just">
              <a:defRPr/>
            </a:pPr>
            <a:r>
              <a:rPr lang="pt-BR" dirty="0"/>
              <a:t>Infesta raquetes ou artículos com suas colônias (formas jovens e adultos estão </a:t>
            </a:r>
            <a:r>
              <a:rPr lang="pt-BR" dirty="0" smtClean="0"/>
              <a:t>protegidas </a:t>
            </a:r>
            <a:r>
              <a:rPr lang="pt-BR" dirty="0"/>
              <a:t>por uma escama ou escudo de cera)</a:t>
            </a:r>
          </a:p>
          <a:p>
            <a:pPr algn="just">
              <a:defRPr/>
            </a:pPr>
            <a:endParaRPr lang="pt-BR" dirty="0"/>
          </a:p>
          <a:p>
            <a:pPr algn="just">
              <a:defRPr/>
            </a:pPr>
            <a:r>
              <a:rPr lang="pt-BR" b="1" dirty="0"/>
              <a:t>Danos</a:t>
            </a:r>
            <a:r>
              <a:rPr lang="pt-BR" dirty="0"/>
              <a:t> </a:t>
            </a:r>
            <a:r>
              <a:rPr lang="pt-BR" b="1" dirty="0" smtClean="0"/>
              <a:t>diretos</a:t>
            </a:r>
            <a:r>
              <a:rPr lang="pt-BR" dirty="0" smtClean="0">
                <a:latin typeface="Adobe Caslon Pro"/>
              </a:rPr>
              <a:t> </a:t>
            </a:r>
            <a:r>
              <a:rPr lang="pt-BR" dirty="0">
                <a:latin typeface="Adobe Caslon Pro"/>
              </a:rPr>
              <a:t>(</a:t>
            </a:r>
            <a:r>
              <a:rPr lang="pt-BR" dirty="0"/>
              <a:t>sugam </a:t>
            </a:r>
            <a:r>
              <a:rPr lang="pt-BR" dirty="0" smtClean="0"/>
              <a:t>seiva do floema, ação </a:t>
            </a:r>
            <a:r>
              <a:rPr lang="pt-BR" dirty="0"/>
              <a:t>espoliadora, </a:t>
            </a:r>
            <a:r>
              <a:rPr lang="pt-BR" dirty="0" err="1" smtClean="0"/>
              <a:t>clorose</a:t>
            </a:r>
            <a:r>
              <a:rPr lang="pt-BR" dirty="0"/>
              <a:t>) e </a:t>
            </a:r>
            <a:r>
              <a:rPr lang="pt-BR" b="1" dirty="0" smtClean="0"/>
              <a:t>indiretos</a:t>
            </a:r>
            <a:r>
              <a:rPr lang="pt-BR" dirty="0" smtClean="0"/>
              <a:t> </a:t>
            </a:r>
            <a:r>
              <a:rPr lang="pt-BR" dirty="0"/>
              <a:t>(facilita o acesso a microrganismos)</a:t>
            </a:r>
          </a:p>
          <a:p>
            <a:pPr algn="just">
              <a:defRPr/>
            </a:pPr>
            <a:endParaRPr lang="pt-BR" dirty="0"/>
          </a:p>
          <a:p>
            <a:pPr algn="just">
              <a:defRPr/>
            </a:pPr>
            <a:r>
              <a:rPr lang="pt-BR" dirty="0"/>
              <a:t>Atualmente dispersos nos Estados da Bahia, Sergipe, Alagoas, Pernambuco, Paraíba, Rio Grande do Norte e Ceará</a:t>
            </a:r>
          </a:p>
        </p:txBody>
      </p:sp>
      <p:pic>
        <p:nvPicPr>
          <p:cNvPr id="22532" name="Picture 2" descr="https://encrypted-tbn0.gstatic.com/images?q=tbn:ANd9GcQT0eZ0XH0PxvjsyI5F6vAsPq8auxy9ev2ecJ7trgoF5g5KgK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981075"/>
            <a:ext cx="22145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Resultado de imagem para Diaspis echinocac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2852738"/>
            <a:ext cx="22145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692150"/>
            <a:ext cx="4032250" cy="2835275"/>
          </a:xfrm>
        </p:spPr>
      </p:pic>
      <p:pic>
        <p:nvPicPr>
          <p:cNvPr id="23555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15963"/>
            <a:ext cx="4067175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933825"/>
            <a:ext cx="40862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821113"/>
            <a:ext cx="4048125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ítulo 1"/>
          <p:cNvSpPr>
            <a:spLocks noGrp="1"/>
          </p:cNvSpPr>
          <p:nvPr>
            <p:ph type="title"/>
          </p:nvPr>
        </p:nvSpPr>
        <p:spPr>
          <a:xfrm>
            <a:off x="185738" y="-26988"/>
            <a:ext cx="8937625" cy="954088"/>
          </a:xfrm>
        </p:spPr>
        <p:txBody>
          <a:bodyPr/>
          <a:lstStyle/>
          <a:p>
            <a:r>
              <a:rPr lang="pt-BR" sz="2800" b="1" smtClean="0"/>
              <a:t>Palma/Cochonilha-de-escamas - IPA Arcoverde – 03/2017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Objetivo Geral</a:t>
            </a:r>
            <a:endParaRPr lang="pt-BR" b="1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pt-BR" dirty="0"/>
              <a:t>Identificar proteínas diferencialmente </a:t>
            </a:r>
            <a:r>
              <a:rPr lang="pt-BR" dirty="0" smtClean="0"/>
              <a:t>acumuladas </a:t>
            </a:r>
            <a:r>
              <a:rPr lang="pt-BR" dirty="0"/>
              <a:t>em plantas de palma forrageira (</a:t>
            </a:r>
            <a:r>
              <a:rPr lang="pt-BR" i="1" dirty="0" err="1"/>
              <a:t>Opuntia</a:t>
            </a:r>
            <a:r>
              <a:rPr lang="pt-BR" i="1" dirty="0"/>
              <a:t> </a:t>
            </a:r>
            <a:r>
              <a:rPr lang="pt-BR" i="1" dirty="0" err="1"/>
              <a:t>stricta</a:t>
            </a:r>
            <a:r>
              <a:rPr lang="pt-BR" dirty="0"/>
              <a:t>) e potencialmente associados aos mecanismos de resposta ao </a:t>
            </a:r>
            <a:r>
              <a:rPr lang="pt-BR" dirty="0" smtClean="0"/>
              <a:t>à </a:t>
            </a:r>
            <a:r>
              <a:rPr lang="pt-BR" dirty="0"/>
              <a:t>infestação </a:t>
            </a:r>
            <a:r>
              <a:rPr lang="pt-BR" dirty="0" smtClean="0"/>
              <a:t>por cochonilha-de-escamas </a:t>
            </a:r>
            <a:r>
              <a:rPr lang="pt-BR" dirty="0"/>
              <a:t>(</a:t>
            </a:r>
            <a:r>
              <a:rPr lang="pt-BR" i="1" dirty="0" err="1"/>
              <a:t>Diaspis</a:t>
            </a:r>
            <a:r>
              <a:rPr lang="pt-BR" i="1" dirty="0"/>
              <a:t> </a:t>
            </a:r>
            <a:r>
              <a:rPr lang="pt-BR" i="1" dirty="0" err="1"/>
              <a:t>echinocacti</a:t>
            </a:r>
            <a:r>
              <a:rPr lang="pt-BR" dirty="0" smtClean="0"/>
              <a:t>)</a:t>
            </a:r>
          </a:p>
          <a:p>
            <a:pPr marL="0" indent="0" algn="just">
              <a:buFont typeface="Arial" pitchFamily="34" charset="0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title" idx="4294967295"/>
          </p:nvPr>
        </p:nvSpPr>
        <p:spPr>
          <a:xfrm>
            <a:off x="717550" y="-26988"/>
            <a:ext cx="7886700" cy="1325563"/>
          </a:xfrm>
        </p:spPr>
        <p:txBody>
          <a:bodyPr/>
          <a:lstStyle/>
          <a:p>
            <a:r>
              <a:rPr lang="pt-BR" b="1" smtClean="0"/>
              <a:t>Metodologia (campo)</a:t>
            </a:r>
          </a:p>
        </p:txBody>
      </p:sp>
      <p:sp>
        <p:nvSpPr>
          <p:cNvPr id="25603" name="Retângulo 3"/>
          <p:cNvSpPr>
            <a:spLocks noChangeArrowheads="1"/>
          </p:cNvSpPr>
          <p:nvPr/>
        </p:nvSpPr>
        <p:spPr bwMode="auto">
          <a:xfrm>
            <a:off x="250825" y="1233488"/>
            <a:ext cx="86423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2000"/>
              <a:t>Selecionar no banco de germoplasma de palma-forrageira do IPA materiais contrastantes com maior e menor tolerância à infestação por cochonilha-de-escamas (conforme recomendação do Programa de Melhoramento Genético de Palma-forrageira IPA).</a:t>
            </a:r>
          </a:p>
          <a:p>
            <a:pPr algn="just"/>
            <a:r>
              <a:rPr lang="pt-BR" sz="2000"/>
              <a:t>2 BAGs de palma com 401 acessos (Estação Experimental Arcoverde e Caruaru.</a:t>
            </a:r>
          </a:p>
          <a:p>
            <a:pPr algn="just"/>
            <a:r>
              <a:rPr lang="pt-BR" sz="2000"/>
              <a:t>Entre os genótipos, existe variabilidade quanto ao ataque da cochonilha-de escama (avaliação da intensidade de infestação).</a:t>
            </a:r>
          </a:p>
        </p:txBody>
      </p:sp>
      <p:pic>
        <p:nvPicPr>
          <p:cNvPr id="25604" name="Espaço Reservado para Conteúd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203700"/>
            <a:ext cx="29527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4221163"/>
            <a:ext cx="28638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 idx="4294967295"/>
          </p:nvPr>
        </p:nvSpPr>
        <p:spPr>
          <a:xfrm>
            <a:off x="250825" y="-26988"/>
            <a:ext cx="8353425" cy="1325563"/>
          </a:xfrm>
        </p:spPr>
        <p:txBody>
          <a:bodyPr/>
          <a:lstStyle/>
          <a:p>
            <a:r>
              <a:rPr lang="pt-BR" b="1" smtClean="0"/>
              <a:t>Metodologia (casa-de-vegetação)</a:t>
            </a:r>
          </a:p>
        </p:txBody>
      </p:sp>
      <p:sp>
        <p:nvSpPr>
          <p:cNvPr id="26627" name="Retângulo 3"/>
          <p:cNvSpPr>
            <a:spLocks noChangeArrowheads="1"/>
          </p:cNvSpPr>
          <p:nvPr/>
        </p:nvSpPr>
        <p:spPr bwMode="auto">
          <a:xfrm>
            <a:off x="250825" y="1233488"/>
            <a:ext cx="86423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000"/>
              <a:t>Confirmar experimentalmente contraste fisiológico e bioquímico na resposta à infestação por cochonilha-de-escamas após 40 dias do estresse biótico.</a:t>
            </a:r>
          </a:p>
          <a:p>
            <a:r>
              <a:rPr lang="pt-BR" sz="2000"/>
              <a:t>Contato com fragmentos de plantas previamente infestadas com </a:t>
            </a:r>
            <a:r>
              <a:rPr lang="pt-BR" sz="2000" i="1"/>
              <a:t>Diaspis echinocacti </a:t>
            </a:r>
            <a:r>
              <a:rPr lang="pt-BR" sz="2000"/>
              <a:t>(São Bento do Una).</a:t>
            </a:r>
          </a:p>
          <a:p>
            <a:r>
              <a:rPr lang="pt-BR" sz="2000"/>
              <a:t>Ninfas de 1º ínstar (“caminhantes”)</a:t>
            </a:r>
          </a:p>
          <a:p>
            <a:r>
              <a:rPr lang="pt-BR" sz="2000"/>
              <a:t>(avaliação da intensidade de infestação)</a:t>
            </a:r>
          </a:p>
          <a:p>
            <a:endParaRPr lang="pt-BR" sz="2000"/>
          </a:p>
        </p:txBody>
      </p:sp>
      <p:pic>
        <p:nvPicPr>
          <p:cNvPr id="26628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9839"/>
          <a:stretch>
            <a:fillRect/>
          </a:stretch>
        </p:blipFill>
        <p:spPr bwMode="auto">
          <a:xfrm>
            <a:off x="4802188" y="3830638"/>
            <a:ext cx="3657600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830638"/>
            <a:ext cx="40322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628650" y="44450"/>
            <a:ext cx="7886700" cy="1325563"/>
          </a:xfrm>
        </p:spPr>
        <p:txBody>
          <a:bodyPr/>
          <a:lstStyle/>
          <a:p>
            <a:r>
              <a:rPr lang="pt-BR" b="1" smtClean="0"/>
              <a:t>Avaliação do nível de infestação</a:t>
            </a:r>
          </a:p>
        </p:txBody>
      </p:sp>
      <p:grpSp>
        <p:nvGrpSpPr>
          <p:cNvPr id="27651" name="Agrupar 3"/>
          <p:cNvGrpSpPr>
            <a:grpSpLocks/>
          </p:cNvGrpSpPr>
          <p:nvPr/>
        </p:nvGrpSpPr>
        <p:grpSpPr bwMode="auto">
          <a:xfrm>
            <a:off x="600075" y="2212975"/>
            <a:ext cx="5405438" cy="2392363"/>
            <a:chOff x="0" y="10799"/>
            <a:chExt cx="4690655" cy="3146986"/>
          </a:xfrm>
        </p:grpSpPr>
        <p:grpSp>
          <p:nvGrpSpPr>
            <p:cNvPr id="27653" name="Group 18"/>
            <p:cNvGrpSpPr>
              <a:grpSpLocks/>
            </p:cNvGrpSpPr>
            <p:nvPr/>
          </p:nvGrpSpPr>
          <p:grpSpPr bwMode="auto">
            <a:xfrm>
              <a:off x="0" y="24063"/>
              <a:ext cx="2162176" cy="3133722"/>
              <a:chOff x="0" y="24063"/>
              <a:chExt cx="3396" cy="3845"/>
            </a:xfrm>
          </p:grpSpPr>
          <p:sp>
            <p:nvSpPr>
              <p:cNvPr id="27666" name="AutoShape 19"/>
              <p:cNvSpPr>
                <a:spLocks noChangeArrowheads="1"/>
              </p:cNvSpPr>
              <p:nvPr/>
            </p:nvSpPr>
            <p:spPr bwMode="auto">
              <a:xfrm>
                <a:off x="0" y="26417"/>
                <a:ext cx="1193" cy="806"/>
              </a:xfrm>
              <a:custGeom>
                <a:avLst/>
                <a:gdLst>
                  <a:gd name="T0" fmla="*/ 1044 w 21600"/>
                  <a:gd name="T1" fmla="*/ 403 h 21600"/>
                  <a:gd name="T2" fmla="*/ 597 w 21600"/>
                  <a:gd name="T3" fmla="*/ 806 h 21600"/>
                  <a:gd name="T4" fmla="*/ 149 w 21600"/>
                  <a:gd name="T5" fmla="*/ 403 h 21600"/>
                  <a:gd name="T6" fmla="*/ 59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8 w 21600"/>
                  <a:gd name="T13" fmla="*/ 4502 h 21600"/>
                  <a:gd name="T14" fmla="*/ 17092 w 21600"/>
                  <a:gd name="T15" fmla="*/ 1709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432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67" name="Oval 20"/>
              <p:cNvSpPr>
                <a:spLocks noChangeArrowheads="1"/>
              </p:cNvSpPr>
              <p:nvPr/>
            </p:nvSpPr>
            <p:spPr bwMode="auto">
              <a:xfrm>
                <a:off x="355" y="26019"/>
                <a:ext cx="473" cy="7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 sz="1100">
                  <a:latin typeface="Calibri" pitchFamily="34" charset="0"/>
                </a:endParaRPr>
              </a:p>
            </p:txBody>
          </p:sp>
          <p:sp>
            <p:nvSpPr>
              <p:cNvPr id="27668" name="Oval 21"/>
              <p:cNvSpPr>
                <a:spLocks noChangeArrowheads="1"/>
              </p:cNvSpPr>
              <p:nvPr/>
            </p:nvSpPr>
            <p:spPr bwMode="auto">
              <a:xfrm>
                <a:off x="355" y="25041"/>
                <a:ext cx="548" cy="978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 sz="1100">
                  <a:latin typeface="Calibri" pitchFamily="34" charset="0"/>
                </a:endParaRPr>
              </a:p>
            </p:txBody>
          </p:sp>
          <p:sp>
            <p:nvSpPr>
              <p:cNvPr id="27669" name="Oval 22"/>
              <p:cNvSpPr>
                <a:spLocks noChangeArrowheads="1"/>
              </p:cNvSpPr>
              <p:nvPr/>
            </p:nvSpPr>
            <p:spPr bwMode="auto">
              <a:xfrm>
                <a:off x="355" y="24063"/>
                <a:ext cx="548" cy="978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 sz="1100">
                  <a:latin typeface="Calibri" pitchFamily="34" charset="0"/>
                </a:endParaRPr>
              </a:p>
            </p:txBody>
          </p:sp>
          <p:sp>
            <p:nvSpPr>
              <p:cNvPr id="27670" name="AutoShape 23"/>
              <p:cNvSpPr>
                <a:spLocks/>
              </p:cNvSpPr>
              <p:nvPr/>
            </p:nvSpPr>
            <p:spPr bwMode="auto">
              <a:xfrm>
                <a:off x="2111" y="26019"/>
                <a:ext cx="1038" cy="696"/>
              </a:xfrm>
              <a:prstGeom prst="borderCallout2">
                <a:avLst>
                  <a:gd name="adj1" fmla="val 25861"/>
                  <a:gd name="adj2" fmla="val -11560"/>
                  <a:gd name="adj3" fmla="val 25861"/>
                  <a:gd name="adj4" fmla="val -63486"/>
                  <a:gd name="adj5" fmla="val 38218"/>
                  <a:gd name="adj6" fmla="val -116185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rtl="1"/>
                <a:r>
                  <a:rPr lang="pt-BR" sz="1000">
                    <a:solidFill>
                      <a:srgbClr val="000000"/>
                    </a:solidFill>
                    <a:latin typeface="Calibri" pitchFamily="34" charset="0"/>
                    <a:cs typeface="Times New Roman" pitchFamily="18" charset="0"/>
                  </a:rPr>
                  <a:t>Cladódio Semente</a:t>
                </a:r>
                <a:endParaRPr lang="pt-BR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671" name="AutoShape 24"/>
              <p:cNvSpPr>
                <a:spLocks/>
              </p:cNvSpPr>
              <p:nvPr/>
            </p:nvSpPr>
            <p:spPr bwMode="auto">
              <a:xfrm>
                <a:off x="2111" y="24411"/>
                <a:ext cx="1285" cy="684"/>
              </a:xfrm>
              <a:prstGeom prst="borderCallout2">
                <a:avLst>
                  <a:gd name="adj1" fmla="val 26315"/>
                  <a:gd name="adj2" fmla="val -9338"/>
                  <a:gd name="adj3" fmla="val 26315"/>
                  <a:gd name="adj4" fmla="val -51282"/>
                  <a:gd name="adj5" fmla="val 38889"/>
                  <a:gd name="adj6" fmla="val -93852"/>
                </a:avLst>
              </a:prstGeom>
              <a:solidFill>
                <a:schemeClr val="accent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rtl="1"/>
                <a:r>
                  <a:rPr lang="pt-BR" sz="1000">
                    <a:solidFill>
                      <a:srgbClr val="000000"/>
                    </a:solidFill>
                    <a:latin typeface="Calibri" pitchFamily="34" charset="0"/>
                    <a:cs typeface="Times New Roman" pitchFamily="18" charset="0"/>
                  </a:rPr>
                  <a:t>Cladódio Secundário</a:t>
                </a:r>
                <a:endParaRPr lang="pt-BR" sz="120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pt-BR" sz="1100">
                    <a:latin typeface="Calibri" pitchFamily="34" charset="0"/>
                    <a:ea typeface="Calibri" pitchFamily="34" charset="0"/>
                    <a:cs typeface="Times New Roman" pitchFamily="18" charset="0"/>
                  </a:rPr>
                  <a:t> </a:t>
                </a:r>
              </a:p>
              <a:p>
                <a:pPr rtl="1"/>
                <a:r>
                  <a:rPr lang="pt-BR" sz="1000">
                    <a:solidFill>
                      <a:srgbClr val="000000"/>
                    </a:solidFill>
                    <a:latin typeface="Calibri" pitchFamily="34" charset="0"/>
                    <a:cs typeface="Times New Roman" pitchFamily="18" charset="0"/>
                  </a:rPr>
                  <a:t>Cladódio Secundário</a:t>
                </a:r>
                <a:endParaRPr lang="pt-BR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672" name="AutoShape 25"/>
              <p:cNvSpPr>
                <a:spLocks/>
              </p:cNvSpPr>
              <p:nvPr/>
            </p:nvSpPr>
            <p:spPr bwMode="auto">
              <a:xfrm>
                <a:off x="2111" y="25232"/>
                <a:ext cx="1038" cy="691"/>
              </a:xfrm>
              <a:prstGeom prst="borderCallout2">
                <a:avLst>
                  <a:gd name="adj1" fmla="val 26051"/>
                  <a:gd name="adj2" fmla="val -11560"/>
                  <a:gd name="adj3" fmla="val 26051"/>
                  <a:gd name="adj4" fmla="val -63486"/>
                  <a:gd name="adj5" fmla="val 38495"/>
                  <a:gd name="adj6" fmla="val -116185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rtl="1"/>
                <a:r>
                  <a:rPr lang="pt-BR" sz="1000">
                    <a:solidFill>
                      <a:srgbClr val="000000"/>
                    </a:solidFill>
                    <a:latin typeface="Calibri" pitchFamily="34" charset="0"/>
                    <a:cs typeface="Times New Roman" pitchFamily="18" charset="0"/>
                  </a:rPr>
                  <a:t>Cladódio Primário</a:t>
                </a:r>
                <a:endParaRPr lang="pt-BR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673" name="Freeform 26"/>
              <p:cNvSpPr>
                <a:spLocks/>
              </p:cNvSpPr>
              <p:nvPr/>
            </p:nvSpPr>
            <p:spPr bwMode="auto">
              <a:xfrm>
                <a:off x="332" y="26782"/>
                <a:ext cx="141" cy="184"/>
              </a:xfrm>
              <a:custGeom>
                <a:avLst/>
                <a:gdLst>
                  <a:gd name="T0" fmla="*/ 141 w 141"/>
                  <a:gd name="T1" fmla="*/ 0 h 184"/>
                  <a:gd name="T2" fmla="*/ 88 w 141"/>
                  <a:gd name="T3" fmla="*/ 54 h 184"/>
                  <a:gd name="T4" fmla="*/ 55 w 141"/>
                  <a:gd name="T5" fmla="*/ 86 h 184"/>
                  <a:gd name="T6" fmla="*/ 45 w 141"/>
                  <a:gd name="T7" fmla="*/ 119 h 184"/>
                  <a:gd name="T8" fmla="*/ 2 w 141"/>
                  <a:gd name="T9" fmla="*/ 172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1" h="184">
                    <a:moveTo>
                      <a:pt x="141" y="0"/>
                    </a:moveTo>
                    <a:cubicBezTo>
                      <a:pt x="123" y="18"/>
                      <a:pt x="106" y="36"/>
                      <a:pt x="88" y="54"/>
                    </a:cubicBezTo>
                    <a:cubicBezTo>
                      <a:pt x="77" y="65"/>
                      <a:pt x="55" y="86"/>
                      <a:pt x="55" y="86"/>
                    </a:cubicBezTo>
                    <a:cubicBezTo>
                      <a:pt x="52" y="97"/>
                      <a:pt x="52" y="110"/>
                      <a:pt x="45" y="119"/>
                    </a:cubicBezTo>
                    <a:cubicBezTo>
                      <a:pt x="0" y="184"/>
                      <a:pt x="2" y="138"/>
                      <a:pt x="2" y="17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74" name="Freeform 27"/>
              <p:cNvSpPr>
                <a:spLocks/>
              </p:cNvSpPr>
              <p:nvPr/>
            </p:nvSpPr>
            <p:spPr bwMode="auto">
              <a:xfrm>
                <a:off x="170" y="26653"/>
                <a:ext cx="207" cy="113"/>
              </a:xfrm>
              <a:custGeom>
                <a:avLst/>
                <a:gdLst>
                  <a:gd name="T0" fmla="*/ 207 w 207"/>
                  <a:gd name="T1" fmla="*/ 0 h 113"/>
                  <a:gd name="T2" fmla="*/ 174 w 207"/>
                  <a:gd name="T3" fmla="*/ 22 h 113"/>
                  <a:gd name="T4" fmla="*/ 142 w 207"/>
                  <a:gd name="T5" fmla="*/ 33 h 113"/>
                  <a:gd name="T6" fmla="*/ 56 w 207"/>
                  <a:gd name="T7" fmla="*/ 86 h 1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7" h="113">
                    <a:moveTo>
                      <a:pt x="207" y="0"/>
                    </a:moveTo>
                    <a:cubicBezTo>
                      <a:pt x="196" y="7"/>
                      <a:pt x="186" y="16"/>
                      <a:pt x="174" y="22"/>
                    </a:cubicBezTo>
                    <a:cubicBezTo>
                      <a:pt x="164" y="27"/>
                      <a:pt x="152" y="27"/>
                      <a:pt x="142" y="33"/>
                    </a:cubicBezTo>
                    <a:cubicBezTo>
                      <a:pt x="0" y="113"/>
                      <a:pt x="124" y="55"/>
                      <a:pt x="56" y="8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75" name="Freeform 28"/>
              <p:cNvSpPr>
                <a:spLocks/>
              </p:cNvSpPr>
              <p:nvPr/>
            </p:nvSpPr>
            <p:spPr bwMode="auto">
              <a:xfrm>
                <a:off x="613" y="26804"/>
                <a:ext cx="22" cy="226"/>
              </a:xfrm>
              <a:custGeom>
                <a:avLst/>
                <a:gdLst>
                  <a:gd name="T0" fmla="*/ 0 w 22"/>
                  <a:gd name="T1" fmla="*/ 0 h 226"/>
                  <a:gd name="T2" fmla="*/ 22 w 22"/>
                  <a:gd name="T3" fmla="*/ 226 h 2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" h="226">
                    <a:moveTo>
                      <a:pt x="0" y="0"/>
                    </a:moveTo>
                    <a:cubicBezTo>
                      <a:pt x="16" y="91"/>
                      <a:pt x="22" y="121"/>
                      <a:pt x="22" y="22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76" name="Freeform 29"/>
              <p:cNvSpPr>
                <a:spLocks/>
              </p:cNvSpPr>
              <p:nvPr/>
            </p:nvSpPr>
            <p:spPr bwMode="auto">
              <a:xfrm>
                <a:off x="817" y="26633"/>
                <a:ext cx="194" cy="86"/>
              </a:xfrm>
              <a:custGeom>
                <a:avLst/>
                <a:gdLst>
                  <a:gd name="T0" fmla="*/ 0 w 194"/>
                  <a:gd name="T1" fmla="*/ 0 h 86"/>
                  <a:gd name="T2" fmla="*/ 108 w 194"/>
                  <a:gd name="T3" fmla="*/ 22 h 86"/>
                  <a:gd name="T4" fmla="*/ 194 w 194"/>
                  <a:gd name="T5" fmla="*/ 86 h 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4" h="86">
                    <a:moveTo>
                      <a:pt x="0" y="0"/>
                    </a:moveTo>
                    <a:cubicBezTo>
                      <a:pt x="29" y="4"/>
                      <a:pt x="77" y="7"/>
                      <a:pt x="108" y="22"/>
                    </a:cubicBezTo>
                    <a:cubicBezTo>
                      <a:pt x="140" y="38"/>
                      <a:pt x="159" y="86"/>
                      <a:pt x="194" y="8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77" name="Freeform 30"/>
              <p:cNvSpPr>
                <a:spLocks/>
              </p:cNvSpPr>
              <p:nvPr/>
            </p:nvSpPr>
            <p:spPr bwMode="auto">
              <a:xfrm>
                <a:off x="742" y="26728"/>
                <a:ext cx="86" cy="172"/>
              </a:xfrm>
              <a:custGeom>
                <a:avLst/>
                <a:gdLst>
                  <a:gd name="T0" fmla="*/ 0 w 86"/>
                  <a:gd name="T1" fmla="*/ 0 h 172"/>
                  <a:gd name="T2" fmla="*/ 86 w 86"/>
                  <a:gd name="T3" fmla="*/ 172 h 17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" h="172">
                    <a:moveTo>
                      <a:pt x="0" y="0"/>
                    </a:moveTo>
                    <a:cubicBezTo>
                      <a:pt x="8" y="62"/>
                      <a:pt x="22" y="143"/>
                      <a:pt x="86" y="17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78" name="Freeform 31"/>
              <p:cNvSpPr>
                <a:spLocks/>
              </p:cNvSpPr>
              <p:nvPr/>
            </p:nvSpPr>
            <p:spPr bwMode="auto">
              <a:xfrm>
                <a:off x="516" y="26804"/>
                <a:ext cx="33" cy="236"/>
              </a:xfrm>
              <a:custGeom>
                <a:avLst/>
                <a:gdLst>
                  <a:gd name="T0" fmla="*/ 33 w 33"/>
                  <a:gd name="T1" fmla="*/ 0 h 236"/>
                  <a:gd name="T2" fmla="*/ 0 w 33"/>
                  <a:gd name="T3" fmla="*/ 236 h 23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3" h="236">
                    <a:moveTo>
                      <a:pt x="33" y="0"/>
                    </a:moveTo>
                    <a:cubicBezTo>
                      <a:pt x="4" y="84"/>
                      <a:pt x="0" y="143"/>
                      <a:pt x="0" y="23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79" name="Freeform 32"/>
              <p:cNvSpPr>
                <a:spLocks/>
              </p:cNvSpPr>
              <p:nvPr/>
            </p:nvSpPr>
            <p:spPr bwMode="auto">
              <a:xfrm>
                <a:off x="795" y="26642"/>
                <a:ext cx="97" cy="129"/>
              </a:xfrm>
              <a:custGeom>
                <a:avLst/>
                <a:gdLst>
                  <a:gd name="T0" fmla="*/ 0 w 97"/>
                  <a:gd name="T1" fmla="*/ 0 h 129"/>
                  <a:gd name="T2" fmla="*/ 43 w 97"/>
                  <a:gd name="T3" fmla="*/ 65 h 129"/>
                  <a:gd name="T4" fmla="*/ 97 w 97"/>
                  <a:gd name="T5" fmla="*/ 129 h 1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29">
                    <a:moveTo>
                      <a:pt x="0" y="0"/>
                    </a:moveTo>
                    <a:cubicBezTo>
                      <a:pt x="14" y="22"/>
                      <a:pt x="25" y="47"/>
                      <a:pt x="43" y="65"/>
                    </a:cubicBezTo>
                    <a:cubicBezTo>
                      <a:pt x="92" y="114"/>
                      <a:pt x="77" y="90"/>
                      <a:pt x="97" y="12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80" name="AutoShape 33"/>
              <p:cNvSpPr>
                <a:spLocks/>
              </p:cNvSpPr>
              <p:nvPr/>
            </p:nvSpPr>
            <p:spPr bwMode="auto">
              <a:xfrm>
                <a:off x="2009" y="26900"/>
                <a:ext cx="867" cy="354"/>
              </a:xfrm>
              <a:prstGeom prst="borderCallout2">
                <a:avLst>
                  <a:gd name="adj1" fmla="val 50847"/>
                  <a:gd name="adj2" fmla="val -13843"/>
                  <a:gd name="adj3" fmla="val 50847"/>
                  <a:gd name="adj4" fmla="val -83505"/>
                  <a:gd name="adj5" fmla="val -22032"/>
                  <a:gd name="adj6" fmla="val -139102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rtl="1"/>
                <a:r>
                  <a:rPr lang="pt-BR" sz="1000">
                    <a:solidFill>
                      <a:srgbClr val="000000"/>
                    </a:solidFill>
                    <a:latin typeface="Calibri" pitchFamily="34" charset="0"/>
                    <a:cs typeface="Times New Roman" pitchFamily="18" charset="0"/>
                  </a:rPr>
                  <a:t>Raízes</a:t>
                </a:r>
                <a:endParaRPr lang="pt-BR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681" name="AutoShape 34"/>
              <p:cNvSpPr>
                <a:spLocks/>
              </p:cNvSpPr>
              <p:nvPr/>
            </p:nvSpPr>
            <p:spPr bwMode="auto">
              <a:xfrm>
                <a:off x="1692" y="27556"/>
                <a:ext cx="780" cy="352"/>
              </a:xfrm>
              <a:prstGeom prst="borderCallout2">
                <a:avLst>
                  <a:gd name="adj1" fmla="val 51134"/>
                  <a:gd name="adj2" fmla="val -15384"/>
                  <a:gd name="adj3" fmla="val 51134"/>
                  <a:gd name="adj4" fmla="val -76412"/>
                  <a:gd name="adj5" fmla="val -95454"/>
                  <a:gd name="adj6" fmla="val -140898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rtl="1"/>
                <a:r>
                  <a:rPr lang="pt-BR" sz="1000">
                    <a:solidFill>
                      <a:srgbClr val="000000"/>
                    </a:solidFill>
                    <a:latin typeface="Calibri" pitchFamily="34" charset="0"/>
                    <a:cs typeface="Times New Roman" pitchFamily="18" charset="0"/>
                  </a:rPr>
                  <a:t>Vaso</a:t>
                </a:r>
                <a:endParaRPr lang="pt-BR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Seta: Curva para Baixo 5">
              <a:extLst>
                <a:ext uri="{FF2B5EF4-FFF2-40B4-BE49-F238E27FC236}"/>
              </a:extLst>
            </p:cNvPr>
            <p:cNvSpPr/>
            <p:nvPr/>
          </p:nvSpPr>
          <p:spPr>
            <a:xfrm rot="1031463">
              <a:off x="1668248" y="10799"/>
              <a:ext cx="2410762" cy="599327"/>
            </a:xfrm>
            <a:prstGeom prst="curved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  <p:sp>
          <p:nvSpPr>
            <p:cNvPr id="7" name="Elipse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508693" y="1282541"/>
              <a:ext cx="895426" cy="127383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  <p:cxnSp>
          <p:nvCxnSpPr>
            <p:cNvPr id="8" name="Conector reto 7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3089909" y="1909014"/>
              <a:ext cx="1600746" cy="83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3932987" y="996451"/>
              <a:ext cx="19286" cy="18105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43695" y="1714807"/>
              <a:ext cx="53725" cy="54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052836" y="1474659"/>
              <a:ext cx="53726" cy="54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129980" y="1643807"/>
              <a:ext cx="53726" cy="54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00990" y="2101133"/>
              <a:ext cx="53726" cy="54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985335" y="2222251"/>
              <a:ext cx="53725" cy="54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744258" y="2270280"/>
              <a:ext cx="55103" cy="54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269116" y="2172133"/>
              <a:ext cx="53725" cy="54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836556" y="1499718"/>
              <a:ext cx="53725" cy="542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/>
            </a:p>
          </p:txBody>
        </p:sp>
      </p:grpSp>
      <p:sp>
        <p:nvSpPr>
          <p:cNvPr id="40" name="CaixaDeTexto 39"/>
          <p:cNvSpPr txBox="1"/>
          <p:nvPr/>
        </p:nvSpPr>
        <p:spPr>
          <a:xfrm>
            <a:off x="5940425" y="2355850"/>
            <a:ext cx="3048000" cy="2586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cs typeface="+mn-cs"/>
              </a:rPr>
              <a:t>3 dias após retirada do foco da infestação</a:t>
            </a:r>
          </a:p>
          <a:p>
            <a:pPr algn="ctr">
              <a:defRPr/>
            </a:pPr>
            <a:endParaRPr lang="pt-BR" dirty="0">
              <a:cs typeface="+mn-cs"/>
            </a:endParaRPr>
          </a:p>
          <a:p>
            <a:pPr algn="ctr">
              <a:defRPr/>
            </a:pPr>
            <a:r>
              <a:rPr lang="pt-BR" dirty="0">
                <a:cs typeface="+mn-cs"/>
              </a:rPr>
              <a:t>2 </a:t>
            </a:r>
            <a:r>
              <a:rPr lang="pt-BR" dirty="0">
                <a:cs typeface="+mn-cs"/>
              </a:rPr>
              <a:t>faces do cladódio: </a:t>
            </a:r>
            <a:r>
              <a:rPr lang="pt-BR" dirty="0">
                <a:cs typeface="+mn-cs"/>
              </a:rPr>
              <a:t>contadas </a:t>
            </a:r>
            <a:r>
              <a:rPr lang="pt-BR" dirty="0">
                <a:cs typeface="+mn-cs"/>
              </a:rPr>
              <a:t>8 áreas de 1 cm</a:t>
            </a:r>
            <a:r>
              <a:rPr lang="pt-BR" baseline="30000" dirty="0">
                <a:cs typeface="+mn-cs"/>
              </a:rPr>
              <a:t>2</a:t>
            </a:r>
            <a:r>
              <a:rPr lang="pt-BR" dirty="0">
                <a:cs typeface="+mn-cs"/>
              </a:rPr>
              <a:t> (2 em cada quadrante): CONTAGEM DE COCHONILHAS EM CADA ÁREA &gt;&gt;&gt; </a:t>
            </a:r>
            <a:r>
              <a:rPr lang="pt-BR" b="1" dirty="0">
                <a:cs typeface="+mn-cs"/>
              </a:rPr>
              <a:t>MÉDIA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Conteúdo 2"/>
          <p:cNvSpPr>
            <a:spLocks noGrp="1"/>
          </p:cNvSpPr>
          <p:nvPr>
            <p:ph idx="1"/>
          </p:nvPr>
        </p:nvSpPr>
        <p:spPr>
          <a:xfrm>
            <a:off x="307975" y="1600200"/>
            <a:ext cx="8229600" cy="4525963"/>
          </a:xfrm>
        </p:spPr>
        <p:txBody>
          <a:bodyPr/>
          <a:lstStyle/>
          <a:p>
            <a:endParaRPr lang="pt-BR" smtClean="0"/>
          </a:p>
          <a:p>
            <a:endParaRPr lang="pt-BR" smtClean="0"/>
          </a:p>
          <a:p>
            <a:endParaRPr lang="pt-BR" smtClean="0"/>
          </a:p>
        </p:txBody>
      </p:sp>
      <p:graphicFrame>
        <p:nvGraphicFramePr>
          <p:cNvPr id="5" name="Diagrama 4"/>
          <p:cNvGraphicFramePr/>
          <p:nvPr/>
        </p:nvGraphicFramePr>
        <p:xfrm>
          <a:off x="215516" y="1016732"/>
          <a:ext cx="871296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9788" y="404813"/>
            <a:ext cx="7675562" cy="63373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pt-BR" sz="2800" b="1" dirty="0"/>
              <a:t>Testes </a:t>
            </a:r>
            <a:r>
              <a:rPr lang="pt-BR" sz="2800" b="1" dirty="0" smtClean="0"/>
              <a:t>bioquímicos (atividades)</a:t>
            </a:r>
            <a:endParaRPr lang="pt-BR" sz="2800" b="1" dirty="0"/>
          </a:p>
          <a:p>
            <a:pPr lvl="1">
              <a:defRPr/>
            </a:pPr>
            <a:r>
              <a:rPr lang="pt-BR" sz="2400" dirty="0" err="1" smtClean="0"/>
              <a:t>Catalase</a:t>
            </a:r>
            <a:r>
              <a:rPr lang="pt-BR" sz="2400" dirty="0" smtClean="0"/>
              <a:t> </a:t>
            </a:r>
            <a:r>
              <a:rPr lang="pt-BR" sz="2400" dirty="0"/>
              <a:t>(CAT)</a:t>
            </a:r>
          </a:p>
          <a:p>
            <a:pPr lvl="1">
              <a:defRPr/>
            </a:pPr>
            <a:r>
              <a:rPr lang="pt-BR" sz="2400" dirty="0" err="1"/>
              <a:t>Ascorbato</a:t>
            </a:r>
            <a:r>
              <a:rPr lang="pt-BR" sz="2400" dirty="0"/>
              <a:t> </a:t>
            </a:r>
            <a:r>
              <a:rPr lang="pt-BR" sz="2400" dirty="0" err="1"/>
              <a:t>peroxidase</a:t>
            </a:r>
            <a:r>
              <a:rPr lang="pt-BR" sz="2400" dirty="0"/>
              <a:t> (APX)</a:t>
            </a:r>
          </a:p>
          <a:p>
            <a:pPr lvl="1">
              <a:defRPr/>
            </a:pPr>
            <a:r>
              <a:rPr lang="pt-BR" sz="2400" dirty="0" smtClean="0"/>
              <a:t>Superóxido </a:t>
            </a:r>
            <a:r>
              <a:rPr lang="pt-BR" sz="2400" dirty="0"/>
              <a:t>dismutase (SOD)</a:t>
            </a:r>
          </a:p>
          <a:p>
            <a:pPr lvl="1">
              <a:defRPr/>
            </a:pPr>
            <a:r>
              <a:rPr lang="pt-BR" sz="2400" dirty="0" err="1"/>
              <a:t>Malondialdeído</a:t>
            </a:r>
            <a:r>
              <a:rPr lang="pt-BR" sz="2400" dirty="0"/>
              <a:t> </a:t>
            </a:r>
            <a:r>
              <a:rPr lang="pt-BR" sz="2400" dirty="0" smtClean="0"/>
              <a:t>[MDA</a:t>
            </a:r>
            <a:r>
              <a:rPr lang="pt-BR" sz="2400" dirty="0"/>
              <a:t>]</a:t>
            </a:r>
          </a:p>
          <a:p>
            <a:pPr lvl="1">
              <a:defRPr/>
            </a:pPr>
            <a:r>
              <a:rPr lang="pt-BR" sz="2400" dirty="0" smtClean="0"/>
              <a:t>[H</a:t>
            </a:r>
            <a:r>
              <a:rPr lang="pt-BR" sz="2400" baseline="-25000" dirty="0" smtClean="0"/>
              <a:t>2</a:t>
            </a:r>
            <a:r>
              <a:rPr lang="pt-BR" sz="2400" dirty="0" smtClean="0"/>
              <a:t>O</a:t>
            </a:r>
            <a:r>
              <a:rPr lang="pt-BR" sz="2400" baseline="-25000" dirty="0" smtClean="0"/>
              <a:t>2</a:t>
            </a:r>
            <a:r>
              <a:rPr lang="pt-BR" sz="2400" dirty="0"/>
              <a:t>]</a:t>
            </a:r>
          </a:p>
          <a:p>
            <a:pPr lvl="1">
              <a:defRPr/>
            </a:pPr>
            <a:endParaRPr lang="en-US" sz="2400" b="1" dirty="0"/>
          </a:p>
          <a:p>
            <a:pPr>
              <a:defRPr/>
            </a:pPr>
            <a:r>
              <a:rPr lang="pt-BR" sz="2800" b="1" dirty="0"/>
              <a:t>Avaliação fisiológica</a:t>
            </a:r>
          </a:p>
          <a:p>
            <a:pPr lvl="1">
              <a:defRPr/>
            </a:pPr>
            <a:r>
              <a:rPr lang="pt-BR" sz="2400" dirty="0" smtClean="0"/>
              <a:t>Teor </a:t>
            </a:r>
            <a:r>
              <a:rPr lang="pt-BR" sz="2400" dirty="0"/>
              <a:t>relativo de água (TRA)</a:t>
            </a:r>
          </a:p>
          <a:p>
            <a:pPr lvl="1">
              <a:defRPr/>
            </a:pPr>
            <a:r>
              <a:rPr lang="en-US" sz="2400" dirty="0" err="1"/>
              <a:t>Teor</a:t>
            </a:r>
            <a:r>
              <a:rPr lang="en-US" sz="2400" dirty="0"/>
              <a:t> de </a:t>
            </a:r>
            <a:r>
              <a:rPr lang="en-US" sz="2400" dirty="0" err="1"/>
              <a:t>clorofila</a:t>
            </a:r>
            <a:r>
              <a:rPr lang="en-US" sz="2400" dirty="0"/>
              <a:t> (</a:t>
            </a:r>
            <a:r>
              <a:rPr lang="en-US" sz="2400" dirty="0" err="1"/>
              <a:t>totais</a:t>
            </a:r>
            <a:r>
              <a:rPr lang="en-US" sz="2400" dirty="0"/>
              <a:t>, a, b)</a:t>
            </a:r>
          </a:p>
          <a:p>
            <a:pPr lvl="1">
              <a:defRPr/>
            </a:pPr>
            <a:r>
              <a:rPr lang="en-US" sz="2400" dirty="0" err="1"/>
              <a:t>Teores</a:t>
            </a:r>
            <a:r>
              <a:rPr lang="en-US" sz="2400" dirty="0"/>
              <a:t> de </a:t>
            </a:r>
            <a:r>
              <a:rPr lang="en-US" sz="2400" dirty="0" err="1"/>
              <a:t>prolina</a:t>
            </a:r>
            <a:r>
              <a:rPr lang="en-US" sz="2400" dirty="0"/>
              <a:t>, amino</a:t>
            </a:r>
            <a:r>
              <a:rPr lang="pt-BR" sz="2400" dirty="0"/>
              <a:t>ácidos</a:t>
            </a:r>
            <a:r>
              <a:rPr lang="en-US" sz="2400" dirty="0"/>
              <a:t> livres, </a:t>
            </a:r>
            <a:r>
              <a:rPr lang="en-US" sz="2400" dirty="0" err="1" smtClean="0"/>
              <a:t>carboidratos</a:t>
            </a:r>
            <a:endParaRPr lang="en-US" sz="2400" dirty="0" smtClean="0"/>
          </a:p>
          <a:p>
            <a:pPr lvl="1">
              <a:defRPr/>
            </a:pPr>
            <a:endParaRPr lang="en-US" sz="2400" b="1" dirty="0"/>
          </a:p>
          <a:p>
            <a:pPr>
              <a:defRPr/>
            </a:pPr>
            <a:r>
              <a:rPr lang="pt-BR" sz="2800" b="1" dirty="0" smtClean="0"/>
              <a:t>Back-up</a:t>
            </a:r>
            <a:endParaRPr lang="pt-BR" sz="2800" b="1" dirty="0"/>
          </a:p>
          <a:p>
            <a:pPr lvl="1">
              <a:defRPr/>
            </a:pPr>
            <a:r>
              <a:rPr lang="pt-BR" sz="2400" dirty="0" smtClean="0"/>
              <a:t>??? Validações.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 idx="4294967295"/>
          </p:nvPr>
        </p:nvSpPr>
        <p:spPr>
          <a:xfrm>
            <a:off x="717550" y="-26988"/>
            <a:ext cx="7886700" cy="1325563"/>
          </a:xfrm>
        </p:spPr>
        <p:txBody>
          <a:bodyPr/>
          <a:lstStyle/>
          <a:p>
            <a:r>
              <a:rPr lang="pt-BR" b="1" smtClean="0"/>
              <a:t>Metodologia (Proteômica)</a:t>
            </a:r>
          </a:p>
        </p:txBody>
      </p:sp>
      <p:sp>
        <p:nvSpPr>
          <p:cNvPr id="30723" name="Retângulo 3"/>
          <p:cNvSpPr>
            <a:spLocks noChangeArrowheads="1"/>
          </p:cNvSpPr>
          <p:nvPr/>
        </p:nvSpPr>
        <p:spPr bwMode="auto">
          <a:xfrm>
            <a:off x="250825" y="1371600"/>
            <a:ext cx="86423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2400"/>
              <a:t>• Obter perfis do proteoma solúvel 1D e 2D de palma forrageira nas condições contrastantes para o estresse biótico.</a:t>
            </a:r>
          </a:p>
          <a:p>
            <a:pPr algn="just"/>
            <a:r>
              <a:rPr lang="pt-BR" sz="2400"/>
              <a:t>• Seleção de proteínas diferencialmente acumuladas e respectiva identificação por espectrometria de massas MALDI-ToF/ToF</a:t>
            </a:r>
          </a:p>
          <a:p>
            <a:pPr algn="just"/>
            <a:r>
              <a:rPr lang="pt-BR" sz="2400"/>
              <a:t>• Anotação presumível das proteínas identificadas e correlação potencial com tolerância à infestação por cochonilha-de-escamas.</a:t>
            </a:r>
          </a:p>
          <a:p>
            <a:pPr algn="just"/>
            <a:r>
              <a:rPr lang="pt-BR" sz="2400"/>
              <a:t>• Validação experimental das proteínas/genes candidatos.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ângulo 34"/>
          <p:cNvSpPr>
            <a:spLocks noChangeArrowheads="1"/>
          </p:cNvSpPr>
          <p:nvPr/>
        </p:nvSpPr>
        <p:spPr bwMode="auto">
          <a:xfrm>
            <a:off x="107950" y="428625"/>
            <a:ext cx="9001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200" b="1">
                <a:solidFill>
                  <a:srgbClr val="000000"/>
                </a:solidFill>
              </a:rPr>
              <a:t>Como ?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9"/>
          <a:stretch>
            <a:fillRect/>
          </a:stretch>
        </p:blipFill>
        <p:spPr bwMode="auto">
          <a:xfrm>
            <a:off x="14288" y="155575"/>
            <a:ext cx="6553200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Retângulo 34"/>
          <p:cNvSpPr>
            <a:spLocks noChangeArrowheads="1"/>
          </p:cNvSpPr>
          <p:nvPr/>
        </p:nvSpPr>
        <p:spPr bwMode="auto">
          <a:xfrm>
            <a:off x="4619625" y="4090988"/>
            <a:ext cx="35290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400">
                <a:solidFill>
                  <a:srgbClr val="000000"/>
                </a:solidFill>
              </a:rPr>
              <a:t>+ Tolerante</a:t>
            </a:r>
          </a:p>
          <a:p>
            <a:r>
              <a:rPr lang="pt-BR" sz="2400">
                <a:solidFill>
                  <a:srgbClr val="000000"/>
                </a:solidFill>
              </a:rPr>
              <a:t>+ Suscetível</a:t>
            </a:r>
          </a:p>
          <a:p>
            <a:endParaRPr lang="pt-BR" sz="2400">
              <a:solidFill>
                <a:srgbClr val="000000"/>
              </a:solidFill>
            </a:endParaRPr>
          </a:p>
          <a:p>
            <a:r>
              <a:rPr lang="pt-BR" sz="2400">
                <a:solidFill>
                  <a:srgbClr val="000000"/>
                </a:solidFill>
              </a:rPr>
              <a:t>Dados fisiológicos</a:t>
            </a:r>
          </a:p>
          <a:p>
            <a:r>
              <a:rPr lang="pt-BR" sz="2400">
                <a:solidFill>
                  <a:srgbClr val="000000"/>
                </a:solidFill>
              </a:rPr>
              <a:t>Dados bioquímicos</a:t>
            </a:r>
          </a:p>
        </p:txBody>
      </p:sp>
      <p:grpSp>
        <p:nvGrpSpPr>
          <p:cNvPr id="31749" name="Grupo 5"/>
          <p:cNvGrpSpPr>
            <a:grpSpLocks/>
          </p:cNvGrpSpPr>
          <p:nvPr/>
        </p:nvGrpSpPr>
        <p:grpSpPr bwMode="auto">
          <a:xfrm>
            <a:off x="-157163" y="4192588"/>
            <a:ext cx="2833688" cy="2176462"/>
            <a:chOff x="2987824" y="2293375"/>
            <a:chExt cx="3259704" cy="2220813"/>
          </a:xfrm>
        </p:grpSpPr>
        <p:pic>
          <p:nvPicPr>
            <p:cNvPr id="31752" name="Picture 6" descr="E:\IRGA\DSC0744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81" b="23293"/>
            <a:stretch>
              <a:fillRect/>
            </a:stretch>
          </p:blipFill>
          <p:spPr bwMode="auto">
            <a:xfrm>
              <a:off x="3209724" y="2293375"/>
              <a:ext cx="3037804" cy="222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CaixaDeTexto 7"/>
            <p:cNvSpPr txBox="1">
              <a:spLocks noChangeArrowheads="1"/>
            </p:cNvSpPr>
            <p:nvPr/>
          </p:nvSpPr>
          <p:spPr bwMode="auto">
            <a:xfrm>
              <a:off x="2987824" y="4168779"/>
              <a:ext cx="2952328" cy="345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sz="1600" b="1"/>
            </a:p>
          </p:txBody>
        </p:sp>
      </p:grpSp>
      <p:pic>
        <p:nvPicPr>
          <p:cNvPr id="31750" name="Picture 8" descr="E:\EXPERIMENTO\DSC075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t="2615" r="7838" b="-2615"/>
          <a:stretch>
            <a:fillRect/>
          </a:stretch>
        </p:blipFill>
        <p:spPr bwMode="auto">
          <a:xfrm>
            <a:off x="2489200" y="4386263"/>
            <a:ext cx="16033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tângulo 34"/>
          <p:cNvSpPr>
            <a:spLocks noChangeArrowheads="1"/>
          </p:cNvSpPr>
          <p:nvPr/>
        </p:nvSpPr>
        <p:spPr bwMode="auto">
          <a:xfrm>
            <a:off x="2676525" y="333375"/>
            <a:ext cx="568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200" b="1">
                <a:solidFill>
                  <a:srgbClr val="000000"/>
                </a:solidFill>
              </a:rPr>
              <a:t>Proteômica Diferencial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tângulo 34"/>
          <p:cNvSpPr>
            <a:spLocks noChangeArrowheads="1"/>
          </p:cNvSpPr>
          <p:nvPr/>
        </p:nvSpPr>
        <p:spPr bwMode="auto">
          <a:xfrm>
            <a:off x="107504" y="260648"/>
            <a:ext cx="90010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Plantas     </a:t>
            </a:r>
            <a:r>
              <a:rPr lang="pt-B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pt-B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G + A </a:t>
            </a:r>
            <a:endParaRPr lang="pt-B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7272338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ixaDeTexto 59"/>
          <p:cNvSpPr txBox="1">
            <a:spLocks noChangeArrowheads="1"/>
          </p:cNvSpPr>
          <p:nvPr/>
        </p:nvSpPr>
        <p:spPr bwMode="auto">
          <a:xfrm>
            <a:off x="0" y="714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sz="3600" b="1"/>
              <a:t>2D-PAGE – pI e MW </a:t>
            </a:r>
          </a:p>
        </p:txBody>
      </p:sp>
      <p:grpSp>
        <p:nvGrpSpPr>
          <p:cNvPr id="32771" name="Grupo 20"/>
          <p:cNvGrpSpPr>
            <a:grpSpLocks/>
          </p:cNvGrpSpPr>
          <p:nvPr/>
        </p:nvGrpSpPr>
        <p:grpSpPr bwMode="auto">
          <a:xfrm>
            <a:off x="214313" y="635000"/>
            <a:ext cx="3421062" cy="3582988"/>
            <a:chOff x="179513" y="1407411"/>
            <a:chExt cx="3191716" cy="3344236"/>
          </a:xfrm>
        </p:grpSpPr>
        <p:sp>
          <p:nvSpPr>
            <p:cNvPr id="32787" name="CaixaDeTexto 26"/>
            <p:cNvSpPr txBox="1">
              <a:spLocks noChangeArrowheads="1"/>
            </p:cNvSpPr>
            <p:nvPr/>
          </p:nvSpPr>
          <p:spPr bwMode="auto">
            <a:xfrm>
              <a:off x="179513" y="3861048"/>
              <a:ext cx="3096344" cy="890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pt-BR" sz="1400" b="1"/>
                <a:t>Electrophoresis (2D)</a:t>
              </a:r>
            </a:p>
            <a:p>
              <a:pPr algn="ctr" eaLnBrk="1" hangingPunct="1"/>
              <a:r>
                <a:rPr lang="pt-BR" sz="1400" b="1"/>
                <a:t>Multiphor II Electrophoresis Unit</a:t>
              </a:r>
            </a:p>
            <a:p>
              <a:pPr algn="ctr" eaLnBrk="1" hangingPunct="1"/>
              <a:r>
                <a:rPr lang="pt-BR" sz="1400" b="1"/>
                <a:t>(GE Life Sciences)</a:t>
              </a:r>
            </a:p>
            <a:p>
              <a:pPr algn="ctr" eaLnBrk="1" hangingPunct="1"/>
              <a:r>
                <a:rPr lang="pt-BR" sz="1400" b="1"/>
                <a:t> </a:t>
              </a:r>
            </a:p>
          </p:txBody>
        </p:sp>
        <p:pic>
          <p:nvPicPr>
            <p:cNvPr id="3278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1916833"/>
              <a:ext cx="2852633" cy="1969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843" y="1407411"/>
              <a:ext cx="1621386" cy="1177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" name="Conector de seta reta 4"/>
          <p:cNvCxnSpPr/>
          <p:nvPr/>
        </p:nvCxnSpPr>
        <p:spPr>
          <a:xfrm>
            <a:off x="3708400" y="2781300"/>
            <a:ext cx="792163" cy="47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773" name="Grupo 23"/>
          <p:cNvGrpSpPr>
            <a:grpSpLocks/>
          </p:cNvGrpSpPr>
          <p:nvPr/>
        </p:nvGrpSpPr>
        <p:grpSpPr bwMode="auto">
          <a:xfrm>
            <a:off x="5033963" y="642938"/>
            <a:ext cx="3824287" cy="2732087"/>
            <a:chOff x="5033606" y="1672026"/>
            <a:chExt cx="3354818" cy="1980040"/>
          </a:xfrm>
        </p:grpSpPr>
        <p:pic>
          <p:nvPicPr>
            <p:cNvPr id="3278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167295"/>
              <a:ext cx="2032990" cy="1293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83" name="Grupo 11"/>
            <p:cNvGrpSpPr>
              <a:grpSpLocks/>
            </p:cNvGrpSpPr>
            <p:nvPr/>
          </p:nvGrpSpPr>
          <p:grpSpPr bwMode="auto">
            <a:xfrm>
              <a:off x="6732240" y="1672026"/>
              <a:ext cx="1656184" cy="635162"/>
              <a:chOff x="5021986" y="3293461"/>
              <a:chExt cx="2142302" cy="1114559"/>
            </a:xfrm>
          </p:grpSpPr>
          <p:pic>
            <p:nvPicPr>
              <p:cNvPr id="32785" name="Objeto 4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410" t="-2423" r="-1283" b="-252"/>
              <a:stretch>
                <a:fillRect/>
              </a:stretch>
            </p:blipFill>
            <p:spPr bwMode="auto">
              <a:xfrm>
                <a:off x="5021986" y="3317031"/>
                <a:ext cx="598377" cy="109098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8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3293461"/>
                <a:ext cx="1440160" cy="11145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2784" name="CaixaDeTexto 29"/>
            <p:cNvSpPr txBox="1">
              <a:spLocks noChangeArrowheads="1"/>
            </p:cNvSpPr>
            <p:nvPr/>
          </p:nvSpPr>
          <p:spPr bwMode="auto">
            <a:xfrm>
              <a:off x="5033606" y="3429000"/>
              <a:ext cx="2994778" cy="223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pt-BR" sz="1400" b="1"/>
                <a:t>Staining</a:t>
              </a:r>
            </a:p>
          </p:txBody>
        </p:sp>
      </p:grpSp>
      <p:grpSp>
        <p:nvGrpSpPr>
          <p:cNvPr id="32774" name="Grupo 33"/>
          <p:cNvGrpSpPr>
            <a:grpSpLocks/>
          </p:cNvGrpSpPr>
          <p:nvPr/>
        </p:nvGrpSpPr>
        <p:grpSpPr bwMode="auto">
          <a:xfrm>
            <a:off x="4953000" y="4000500"/>
            <a:ext cx="3808413" cy="2928938"/>
            <a:chOff x="4952216" y="4000504"/>
            <a:chExt cx="3809503" cy="2928958"/>
          </a:xfrm>
        </p:grpSpPr>
        <p:pic>
          <p:nvPicPr>
            <p:cNvPr id="3278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2216" y="4000504"/>
              <a:ext cx="3809503" cy="225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1" name="CaixaDeTexto 37"/>
            <p:cNvSpPr txBox="1">
              <a:spLocks noChangeArrowheads="1"/>
            </p:cNvSpPr>
            <p:nvPr/>
          </p:nvSpPr>
          <p:spPr bwMode="auto">
            <a:xfrm>
              <a:off x="5434874" y="6190798"/>
              <a:ext cx="299477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pt-BR" sz="1400" b="1"/>
                <a:t>ImageScanner III</a:t>
              </a:r>
            </a:p>
            <a:p>
              <a:pPr algn="ctr" eaLnBrk="1" hangingPunct="1"/>
              <a:r>
                <a:rPr lang="pt-BR" sz="1400" b="1"/>
                <a:t>(GE Life Sciences)</a:t>
              </a:r>
            </a:p>
            <a:p>
              <a:pPr algn="ctr" eaLnBrk="1" hangingPunct="1"/>
              <a:endParaRPr lang="pt-BR" sz="1400" b="1"/>
            </a:p>
          </p:txBody>
        </p:sp>
      </p:grpSp>
      <p:cxnSp>
        <p:nvCxnSpPr>
          <p:cNvPr id="31" name="Conector de seta reta 30"/>
          <p:cNvCxnSpPr/>
          <p:nvPr/>
        </p:nvCxnSpPr>
        <p:spPr>
          <a:xfrm flipH="1">
            <a:off x="3492500" y="5516563"/>
            <a:ext cx="1223963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776" name="Grupo 35"/>
          <p:cNvGrpSpPr>
            <a:grpSpLocks/>
          </p:cNvGrpSpPr>
          <p:nvPr/>
        </p:nvGrpSpPr>
        <p:grpSpPr bwMode="auto">
          <a:xfrm>
            <a:off x="-36513" y="4071938"/>
            <a:ext cx="3576638" cy="2578100"/>
            <a:chOff x="-36513" y="4325604"/>
            <a:chExt cx="3577037" cy="2578364"/>
          </a:xfrm>
        </p:grpSpPr>
        <p:pic>
          <p:nvPicPr>
            <p:cNvPr id="3277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"/>
            <a:stretch>
              <a:fillRect/>
            </a:stretch>
          </p:blipFill>
          <p:spPr bwMode="auto">
            <a:xfrm>
              <a:off x="304922" y="4325604"/>
              <a:ext cx="2898926" cy="1911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CaixaDeTexto 42"/>
            <p:cNvSpPr txBox="1">
              <a:spLocks noChangeArrowheads="1"/>
            </p:cNvSpPr>
            <p:nvPr/>
          </p:nvSpPr>
          <p:spPr bwMode="auto">
            <a:xfrm>
              <a:off x="-36513" y="6165304"/>
              <a:ext cx="357703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pt-BR" sz="1400" b="1"/>
                <a:t>Image Master 2D Platium v7.05 </a:t>
              </a:r>
            </a:p>
            <a:p>
              <a:pPr algn="ctr" eaLnBrk="1" hangingPunct="1"/>
              <a:r>
                <a:rPr lang="pt-BR" sz="1400" b="1"/>
                <a:t>(GE Life Sciences) DEPs Selection</a:t>
              </a:r>
            </a:p>
            <a:p>
              <a:pPr algn="ctr" eaLnBrk="1" hangingPunct="1"/>
              <a:endParaRPr lang="pt-BR" sz="1400" b="1"/>
            </a:p>
          </p:txBody>
        </p:sp>
      </p:grpSp>
      <p:cxnSp>
        <p:nvCxnSpPr>
          <p:cNvPr id="19" name="Conector de seta reta 18"/>
          <p:cNvCxnSpPr/>
          <p:nvPr/>
        </p:nvCxnSpPr>
        <p:spPr>
          <a:xfrm>
            <a:off x="6643688" y="3429000"/>
            <a:ext cx="0" cy="7207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7886700" cy="1325562"/>
          </a:xfrm>
        </p:spPr>
        <p:txBody>
          <a:bodyPr/>
          <a:lstStyle/>
          <a:p>
            <a:r>
              <a:rPr lang="pt-BR" sz="3800" b="1" smtClean="0"/>
              <a:t>Gel de Eletroforese Unidimensional</a:t>
            </a:r>
            <a:br>
              <a:rPr lang="pt-BR" sz="3800" b="1" smtClean="0"/>
            </a:br>
            <a:r>
              <a:rPr lang="pt-BR" sz="3800" b="1" smtClean="0"/>
              <a:t>SDS-PAGE 1D</a:t>
            </a:r>
          </a:p>
        </p:txBody>
      </p:sp>
      <p:pic>
        <p:nvPicPr>
          <p:cNvPr id="4" name="Imagem 3" descr="C:\Users\Dell\Desktop\BACKUP\Dell\Documentos\Pictures\_2017\Câmera\20170126_10485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21897" r="22267" b="19487"/>
          <a:stretch/>
        </p:blipFill>
        <p:spPr bwMode="auto">
          <a:xfrm rot="5400000">
            <a:off x="4103948" y="3392996"/>
            <a:ext cx="3744416" cy="309634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0800000" lon="0" rev="108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796" name="Caixa de Texto 2"/>
          <p:cNvSpPr txBox="1">
            <a:spLocks noChangeArrowheads="1"/>
          </p:cNvSpPr>
          <p:nvPr/>
        </p:nvSpPr>
        <p:spPr bwMode="auto">
          <a:xfrm>
            <a:off x="4941888" y="2797175"/>
            <a:ext cx="2305050" cy="271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MM	HS        HC          SS          SC</a:t>
            </a:r>
          </a:p>
        </p:txBody>
      </p:sp>
      <p:sp>
        <p:nvSpPr>
          <p:cNvPr id="33797" name="Caixa de Texto 2"/>
          <p:cNvSpPr txBox="1">
            <a:spLocks noChangeArrowheads="1"/>
          </p:cNvSpPr>
          <p:nvPr/>
        </p:nvSpPr>
        <p:spPr bwMode="auto">
          <a:xfrm>
            <a:off x="7545388" y="4170363"/>
            <a:ext cx="1563687" cy="2282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MM – marcador molecular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HS – irrigado e sem cochonilha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HC – irrigado e com cochonilha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SS – seca e sem cochonilha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SC – seca e com cochonilha</a:t>
            </a:r>
          </a:p>
        </p:txBody>
      </p:sp>
      <p:sp>
        <p:nvSpPr>
          <p:cNvPr id="33798" name="Caixa de Texto 2"/>
          <p:cNvSpPr txBox="1">
            <a:spLocks noChangeArrowheads="1"/>
          </p:cNvSpPr>
          <p:nvPr/>
        </p:nvSpPr>
        <p:spPr bwMode="auto">
          <a:xfrm>
            <a:off x="4083050" y="3213100"/>
            <a:ext cx="488950" cy="3600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kDa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97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66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endParaRPr lang="pt-BR" sz="8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45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endParaRPr lang="pt-BR" sz="11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30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endParaRPr lang="pt-BR" sz="11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endParaRPr lang="pt-BR" sz="11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20,1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endParaRPr lang="pt-BR" sz="7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endParaRPr lang="pt-BR" sz="3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pt-BR" sz="11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14,4</a:t>
            </a:r>
          </a:p>
        </p:txBody>
      </p:sp>
      <p:pic>
        <p:nvPicPr>
          <p:cNvPr id="33799" name="Picture 2" descr="Tcnica SDS-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82700"/>
            <a:ext cx="455136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tângulo 7"/>
          <p:cNvSpPr>
            <a:spLocks noChangeArrowheads="1"/>
          </p:cNvSpPr>
          <p:nvPr/>
        </p:nvSpPr>
        <p:spPr bwMode="auto">
          <a:xfrm>
            <a:off x="344488" y="4157663"/>
            <a:ext cx="3744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/>
              <a:t>Rendimento (mg proteína / g MF)	</a:t>
            </a:r>
          </a:p>
          <a:p>
            <a:r>
              <a:rPr lang="pt-BR"/>
              <a:t>Com cochoniha:  0,90	</a:t>
            </a:r>
          </a:p>
          <a:p>
            <a:r>
              <a:rPr lang="pt-BR"/>
              <a:t>Sem cochonilha:  0,77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0"/>
          <a:stretch>
            <a:fillRect/>
          </a:stretch>
        </p:blipFill>
        <p:spPr bwMode="auto">
          <a:xfrm>
            <a:off x="-20638" y="1916113"/>
            <a:ext cx="452120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1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ítulo 1"/>
          <p:cNvSpPr txBox="1">
            <a:spLocks/>
          </p:cNvSpPr>
          <p:nvPr/>
        </p:nvSpPr>
        <p:spPr bwMode="auto">
          <a:xfrm>
            <a:off x="628650" y="-100013"/>
            <a:ext cx="78867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sz="4400" b="1">
                <a:latin typeface="Calibri" pitchFamily="34" charset="0"/>
              </a:rPr>
              <a:t>2D-PAGE</a:t>
            </a:r>
            <a:endParaRPr lang="pt-BR" sz="4400">
              <a:latin typeface="Calibri" pitchFamily="34" charset="0"/>
            </a:endParaRPr>
          </a:p>
        </p:txBody>
      </p:sp>
      <p:sp>
        <p:nvSpPr>
          <p:cNvPr id="34821" name="Espaço Reservado para Conteúdo 2"/>
          <p:cNvSpPr txBox="1">
            <a:spLocks/>
          </p:cNvSpPr>
          <p:nvPr/>
        </p:nvSpPr>
        <p:spPr bwMode="auto">
          <a:xfrm>
            <a:off x="839788" y="765175"/>
            <a:ext cx="7675562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None/>
            </a:pPr>
            <a:r>
              <a:rPr lang="pt-BR" sz="2000" b="1">
                <a:latin typeface="Calibri" pitchFamily="34" charset="0"/>
              </a:rPr>
              <a:t>Controle x Estresse</a:t>
            </a:r>
          </a:p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pitchFamily="34" charset="0"/>
              <a:buNone/>
            </a:pPr>
            <a:r>
              <a:rPr lang="pt-BR" sz="2000" b="1">
                <a:latin typeface="Calibri" pitchFamily="34" charset="0"/>
              </a:rPr>
              <a:t>(HS) x (HC)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4648" r="2148" b="25293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1" t="19005" r="2148" b="38477"/>
          <a:stretch>
            <a:fillRect/>
          </a:stretch>
        </p:blipFill>
        <p:spPr bwMode="auto">
          <a:xfrm>
            <a:off x="2468563" y="4214813"/>
            <a:ext cx="41433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aixaDeTexto 15"/>
          <p:cNvSpPr txBox="1">
            <a:spLocks noChangeArrowheads="1"/>
          </p:cNvSpPr>
          <p:nvPr/>
        </p:nvSpPr>
        <p:spPr bwMode="auto">
          <a:xfrm>
            <a:off x="7885113" y="6453188"/>
            <a:ext cx="15827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/>
              <a:t>(Ribeiro, 2010)</a:t>
            </a:r>
          </a:p>
        </p:txBody>
      </p:sp>
      <p:grpSp>
        <p:nvGrpSpPr>
          <p:cNvPr id="35845" name="Grupo 3"/>
          <p:cNvGrpSpPr>
            <a:grpSpLocks/>
          </p:cNvGrpSpPr>
          <p:nvPr/>
        </p:nvGrpSpPr>
        <p:grpSpPr bwMode="auto">
          <a:xfrm>
            <a:off x="0" y="44450"/>
            <a:ext cx="9001125" cy="766763"/>
            <a:chOff x="0" y="9148"/>
            <a:chExt cx="8572560" cy="767520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0" y="9148"/>
              <a:ext cx="8572560" cy="7675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 12"/>
            <p:cNvSpPr/>
            <p:nvPr/>
          </p:nvSpPr>
          <p:spPr>
            <a:xfrm>
              <a:off x="37798" y="47286"/>
              <a:ext cx="8496964" cy="691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200" dirty="0"/>
                <a:t>2D-PAGE – (</a:t>
              </a:r>
              <a:r>
                <a:rPr lang="pt-BR" sz="3200" dirty="0" err="1"/>
                <a:t>DEPs</a:t>
              </a:r>
              <a:r>
                <a:rPr lang="pt-BR" sz="3200" dirty="0"/>
                <a:t>) “7 erros”? Estatística</a:t>
              </a:r>
              <a:endParaRPr lang="pt-BR" sz="3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13100"/>
            <a:ext cx="26320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0"/>
          <a:stretch>
            <a:fillRect/>
          </a:stretch>
        </p:blipFill>
        <p:spPr bwMode="auto">
          <a:xfrm>
            <a:off x="39688" y="3186113"/>
            <a:ext cx="251618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8" name="Grupo 3"/>
          <p:cNvGrpSpPr>
            <a:grpSpLocks/>
          </p:cNvGrpSpPr>
          <p:nvPr/>
        </p:nvGrpSpPr>
        <p:grpSpPr bwMode="auto">
          <a:xfrm>
            <a:off x="6138863" y="3144838"/>
            <a:ext cx="2735262" cy="3268662"/>
            <a:chOff x="6565513" y="3932238"/>
            <a:chExt cx="2110175" cy="2838805"/>
          </a:xfrm>
        </p:grpSpPr>
        <p:pic>
          <p:nvPicPr>
            <p:cNvPr id="36883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025" y="3932238"/>
              <a:ext cx="1871663" cy="2592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4" name="Line 14"/>
            <p:cNvSpPr>
              <a:spLocks noChangeShapeType="1"/>
            </p:cNvSpPr>
            <p:nvPr/>
          </p:nvSpPr>
          <p:spPr bwMode="auto">
            <a:xfrm flipH="1">
              <a:off x="6565513" y="5445125"/>
              <a:ext cx="3603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85" name="Rectangle 48"/>
            <p:cNvSpPr>
              <a:spLocks noChangeArrowheads="1"/>
            </p:cNvSpPr>
            <p:nvPr/>
          </p:nvSpPr>
          <p:spPr bwMode="auto">
            <a:xfrm>
              <a:off x="7422404" y="6477000"/>
              <a:ext cx="1077573" cy="294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600" b="1"/>
                <a:t>MS , MS/MS </a:t>
              </a:r>
            </a:p>
          </p:txBody>
        </p:sp>
      </p:grpSp>
      <p:sp>
        <p:nvSpPr>
          <p:cNvPr id="36869" name="Text Box 31"/>
          <p:cNvSpPr txBox="1">
            <a:spLocks noChangeArrowheads="1"/>
          </p:cNvSpPr>
          <p:nvPr/>
        </p:nvSpPr>
        <p:spPr bwMode="auto">
          <a:xfrm>
            <a:off x="6357938" y="2620963"/>
            <a:ext cx="2786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600" b="1"/>
              <a:t>Digestão com tripsina</a:t>
            </a:r>
          </a:p>
        </p:txBody>
      </p:sp>
      <p:grpSp>
        <p:nvGrpSpPr>
          <p:cNvPr id="36870" name="Grupo 1"/>
          <p:cNvGrpSpPr>
            <a:grpSpLocks/>
          </p:cNvGrpSpPr>
          <p:nvPr/>
        </p:nvGrpSpPr>
        <p:grpSpPr bwMode="auto">
          <a:xfrm>
            <a:off x="935038" y="4575175"/>
            <a:ext cx="1908175" cy="1879600"/>
            <a:chOff x="1908175" y="5140303"/>
            <a:chExt cx="1800225" cy="1419350"/>
          </a:xfrm>
        </p:grpSpPr>
        <p:sp>
          <p:nvSpPr>
            <p:cNvPr id="36881" name="Rectangle 50"/>
            <p:cNvSpPr>
              <a:spLocks noChangeArrowheads="1"/>
            </p:cNvSpPr>
            <p:nvPr/>
          </p:nvSpPr>
          <p:spPr bwMode="auto">
            <a:xfrm>
              <a:off x="1908175" y="6303963"/>
              <a:ext cx="1800225" cy="255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/>
                <a:t>Protein ID</a:t>
              </a:r>
            </a:p>
          </p:txBody>
        </p:sp>
        <p:pic>
          <p:nvPicPr>
            <p:cNvPr id="36882" name="Picture 42" descr="Figura mostra interação do estrógeno com proteína em formato de dímero 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075" y="5140303"/>
              <a:ext cx="1328842" cy="113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1" name="Line 12"/>
          <p:cNvSpPr>
            <a:spLocks noChangeShapeType="1"/>
          </p:cNvSpPr>
          <p:nvPr/>
        </p:nvSpPr>
        <p:spPr bwMode="auto">
          <a:xfrm flipH="1">
            <a:off x="7929563" y="3000375"/>
            <a:ext cx="21590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687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6" t="64977" r="23727" b="4140"/>
          <a:stretch>
            <a:fillRect/>
          </a:stretch>
        </p:blipFill>
        <p:spPr bwMode="auto">
          <a:xfrm>
            <a:off x="142875" y="357188"/>
            <a:ext cx="2786063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3" name="CaixaDeTexto 6"/>
          <p:cNvSpPr txBox="1">
            <a:spLocks noChangeArrowheads="1"/>
          </p:cNvSpPr>
          <p:nvPr/>
        </p:nvSpPr>
        <p:spPr bwMode="auto">
          <a:xfrm>
            <a:off x="323850" y="2571750"/>
            <a:ext cx="52562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sz="1600" b="1"/>
              <a:t>Excisão (manual) </a:t>
            </a:r>
          </a:p>
        </p:txBody>
      </p:sp>
      <p:pic>
        <p:nvPicPr>
          <p:cNvPr id="3687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/>
          <a:stretch>
            <a:fillRect/>
          </a:stretch>
        </p:blipFill>
        <p:spPr bwMode="auto">
          <a:xfrm>
            <a:off x="3000375" y="357188"/>
            <a:ext cx="27860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357188"/>
            <a:ext cx="125571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de seta reta 8"/>
          <p:cNvCxnSpPr/>
          <p:nvPr/>
        </p:nvCxnSpPr>
        <p:spPr>
          <a:xfrm>
            <a:off x="5795963" y="1628775"/>
            <a:ext cx="7207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77" name="Grupo 2"/>
          <p:cNvGrpSpPr>
            <a:grpSpLocks/>
          </p:cNvGrpSpPr>
          <p:nvPr/>
        </p:nvGrpSpPr>
        <p:grpSpPr bwMode="auto">
          <a:xfrm>
            <a:off x="3419475" y="4508500"/>
            <a:ext cx="2736850" cy="2185988"/>
            <a:chOff x="3563714" y="4779963"/>
            <a:chExt cx="2592611" cy="1919894"/>
          </a:xfrm>
        </p:grpSpPr>
        <p:pic>
          <p:nvPicPr>
            <p:cNvPr id="36878" name="Picture 36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8" y="4779963"/>
              <a:ext cx="2160587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9" name="Line 17"/>
            <p:cNvSpPr>
              <a:spLocks noChangeShapeType="1"/>
            </p:cNvSpPr>
            <p:nvPr/>
          </p:nvSpPr>
          <p:spPr bwMode="auto">
            <a:xfrm flipH="1">
              <a:off x="3563714" y="5732463"/>
              <a:ext cx="360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880" name="Rectangle 49"/>
            <p:cNvSpPr>
              <a:spLocks noChangeArrowheads="1"/>
            </p:cNvSpPr>
            <p:nvPr/>
          </p:nvSpPr>
          <p:spPr bwMode="auto">
            <a:xfrm>
              <a:off x="4427538" y="6402388"/>
              <a:ext cx="1406735" cy="297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600" b="1"/>
                <a:t>Mass spectra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25550"/>
            <a:ext cx="47212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07950" y="460375"/>
            <a:ext cx="892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Espectrometria de massas – CETENE – CEFAP (???$$$)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2" name="Picture 2" descr="https://www.ssi.shimadzu.com/products/images/life_science/qn5042000000776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3933825"/>
            <a:ext cx="624046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399097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68638"/>
            <a:ext cx="2449513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5" name="CaixaDeTexto 59"/>
          <p:cNvSpPr txBox="1">
            <a:spLocks noChangeArrowheads="1"/>
          </p:cNvSpPr>
          <p:nvPr/>
        </p:nvSpPr>
        <p:spPr bwMode="auto">
          <a:xfrm>
            <a:off x="503238" y="5300663"/>
            <a:ext cx="194468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sz="2400" b="1"/>
              <a:t>pI , MW , mobilidade de íons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0" y="1484784"/>
          <a:ext cx="9144000" cy="3557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3310" r="34166" b="6375"/>
          <a:stretch>
            <a:fillRect/>
          </a:stretch>
        </p:blipFill>
        <p:spPr bwMode="auto">
          <a:xfrm>
            <a:off x="1681163" y="6350"/>
            <a:ext cx="7462837" cy="660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31"/>
          <p:cNvSpPr txBox="1">
            <a:spLocks noChangeArrowheads="1"/>
          </p:cNvSpPr>
          <p:nvPr/>
        </p:nvSpPr>
        <p:spPr bwMode="auto">
          <a:xfrm>
            <a:off x="93663" y="2339975"/>
            <a:ext cx="24479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000" b="1"/>
              <a:t>Estatística Comparativa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2000" b="1"/>
              <a:t>Identificação em bancos de dados públicos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2000" b="1" i="1"/>
              <a:t>(Anotação)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aixaDeTexto 1"/>
          <p:cNvSpPr txBox="1">
            <a:spLocks noChangeArrowheads="1"/>
          </p:cNvSpPr>
          <p:nvPr/>
        </p:nvSpPr>
        <p:spPr bwMode="auto">
          <a:xfrm>
            <a:off x="323850" y="188913"/>
            <a:ext cx="23034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2800" b="1"/>
              <a:t>Interactoma</a:t>
            </a:r>
          </a:p>
          <a:p>
            <a:pPr eaLnBrk="1" hangingPunct="1"/>
            <a:r>
              <a:rPr lang="pt-BR" sz="2800" b="1"/>
              <a:t>Controle</a:t>
            </a:r>
          </a:p>
        </p:txBody>
      </p:sp>
      <p:pic>
        <p:nvPicPr>
          <p:cNvPr id="4096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0"/>
            <a:ext cx="693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0"/>
            <a:ext cx="5949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CaixaDeTexto 4"/>
          <p:cNvSpPr txBox="1">
            <a:spLocks noChangeArrowheads="1"/>
          </p:cNvSpPr>
          <p:nvPr/>
        </p:nvSpPr>
        <p:spPr bwMode="auto">
          <a:xfrm>
            <a:off x="323850" y="188913"/>
            <a:ext cx="23034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2800" b="1"/>
              <a:t>Interactoma</a:t>
            </a:r>
          </a:p>
          <a:p>
            <a:pPr eaLnBrk="1" hangingPunct="1"/>
            <a:r>
              <a:rPr lang="pt-BR" sz="2800" b="1"/>
              <a:t>c/ </a:t>
            </a:r>
            <a:r>
              <a:rPr lang="pt-BR" sz="2800" b="1" i="1"/>
              <a:t>Diaspis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 bwMode="auto">
          <a:xfrm>
            <a:off x="142875" y="90488"/>
            <a:ext cx="8572500" cy="76676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tângulo 5"/>
          <p:cNvSpPr/>
          <p:nvPr/>
        </p:nvSpPr>
        <p:spPr bwMode="auto">
          <a:xfrm>
            <a:off x="180975" y="128588"/>
            <a:ext cx="8496300" cy="6905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20" tIns="121920" rIns="121920" bIns="121920" spcCol="1270" anchor="ctr"/>
          <a:lstStyle/>
          <a:p>
            <a:pPr algn="ctr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dirty="0"/>
              <a:t> </a:t>
            </a:r>
            <a:endParaRPr lang="pt-BR" sz="2800" u="sng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1"/>
          <a:stretch>
            <a:fillRect/>
          </a:stretch>
        </p:blipFill>
        <p:spPr bwMode="auto">
          <a:xfrm>
            <a:off x="1409700" y="857250"/>
            <a:ext cx="67754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tângulo 6"/>
          <p:cNvSpPr>
            <a:spLocks noChangeArrowheads="1"/>
          </p:cNvSpPr>
          <p:nvPr/>
        </p:nvSpPr>
        <p:spPr bwMode="auto">
          <a:xfrm>
            <a:off x="285750" y="71438"/>
            <a:ext cx="84296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>
                <a:solidFill>
                  <a:srgbClr val="FFFFFF"/>
                </a:solidFill>
                <a:latin typeface="Calibri" pitchFamily="34" charset="0"/>
                <a:ea typeface="SimSun" pitchFamily="2" charset="-122"/>
              </a:rPr>
              <a:t> Plantas respondem com... proteínas</a:t>
            </a:r>
            <a:endParaRPr lang="pt-BR" sz="2800" u="sng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018338" y="6550025"/>
            <a:ext cx="18716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400" dirty="0">
                <a:latin typeface="+mj-lt"/>
                <a:cs typeface="+mn-cs"/>
              </a:rPr>
              <a:t>(Buchanan </a:t>
            </a:r>
            <a:r>
              <a:rPr lang="pt-BR" sz="1400" dirty="0" err="1">
                <a:latin typeface="+mj-lt"/>
                <a:cs typeface="+mn-cs"/>
              </a:rPr>
              <a:t>et</a:t>
            </a:r>
            <a:r>
              <a:rPr lang="pt-BR" sz="1400" dirty="0">
                <a:latin typeface="+mj-lt"/>
                <a:cs typeface="+mn-cs"/>
              </a:rPr>
              <a:t> al., 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0"/>
            <a:ext cx="5949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aixaDeTexto 4"/>
          <p:cNvSpPr txBox="1">
            <a:spLocks noChangeArrowheads="1"/>
          </p:cNvSpPr>
          <p:nvPr/>
        </p:nvSpPr>
        <p:spPr bwMode="auto">
          <a:xfrm>
            <a:off x="323850" y="188913"/>
            <a:ext cx="23034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2800" b="1"/>
              <a:t>Interactoma</a:t>
            </a:r>
          </a:p>
          <a:p>
            <a:pPr eaLnBrk="1" hangingPunct="1"/>
            <a:r>
              <a:rPr lang="pt-BR" sz="2800" b="1"/>
              <a:t>c/ </a:t>
            </a:r>
            <a:r>
              <a:rPr lang="pt-BR" sz="2800" b="1" i="1"/>
              <a:t>Diaspis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r="17722"/>
          <a:stretch>
            <a:fillRect/>
          </a:stretch>
        </p:blipFill>
        <p:spPr bwMode="auto">
          <a:xfrm>
            <a:off x="2449513" y="2276475"/>
            <a:ext cx="5075237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>
          <a:xfrm>
            <a:off x="69850" y="-100013"/>
            <a:ext cx="7886700" cy="1325563"/>
          </a:xfrm>
        </p:spPr>
        <p:txBody>
          <a:bodyPr/>
          <a:lstStyle/>
          <a:p>
            <a:r>
              <a:rPr lang="pt-BR" b="1" smtClean="0"/>
              <a:t>Prot. Candidatas - Validação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9788" y="1196975"/>
            <a:ext cx="7675562" cy="489585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pt-BR" b="1" dirty="0"/>
              <a:t>Western </a:t>
            </a:r>
            <a:r>
              <a:rPr lang="pt-BR" b="1" dirty="0" err="1"/>
              <a:t>blotting</a:t>
            </a:r>
            <a:endParaRPr lang="pt-BR" b="1" dirty="0"/>
          </a:p>
          <a:p>
            <a:pPr lvl="1">
              <a:defRPr/>
            </a:pPr>
            <a:r>
              <a:rPr lang="pt-PT" dirty="0">
                <a:latin typeface="Arial" pitchFamily="34" charset="0"/>
                <a:cs typeface="Arial" pitchFamily="34" charset="0"/>
              </a:rPr>
              <a:t>Permite detectar uma proteína numa mistura de proteínas (ligação a anticorpo específico marcado)</a:t>
            </a:r>
          </a:p>
          <a:p>
            <a:pPr lvl="1">
              <a:defRPr/>
            </a:pPr>
            <a:endParaRPr lang="pt-BR" dirty="0"/>
          </a:p>
          <a:p>
            <a:pPr>
              <a:defRPr/>
            </a:pPr>
            <a:r>
              <a:rPr lang="pt-BR" b="1" dirty="0"/>
              <a:t>RT-</a:t>
            </a:r>
            <a:r>
              <a:rPr lang="pt-BR" b="1" dirty="0" err="1"/>
              <a:t>qPCR</a:t>
            </a:r>
            <a:endParaRPr lang="pt-BR" b="1" dirty="0"/>
          </a:p>
          <a:p>
            <a:pPr lvl="1">
              <a:defRPr/>
            </a:pPr>
            <a:r>
              <a:rPr lang="pt-BR" dirty="0"/>
              <a:t>Construção de </a:t>
            </a:r>
            <a:r>
              <a:rPr lang="pt-BR" i="1" dirty="0"/>
              <a:t>primers </a:t>
            </a:r>
            <a:r>
              <a:rPr lang="pt-BR" dirty="0"/>
              <a:t>a partir das proteínas selecionadas</a:t>
            </a:r>
          </a:p>
          <a:p>
            <a:pPr lvl="1">
              <a:defRPr/>
            </a:pPr>
            <a:r>
              <a:rPr lang="pt-BR" dirty="0"/>
              <a:t>Verificação da </a:t>
            </a:r>
            <a:r>
              <a:rPr lang="pt-BR" u="sng" dirty="0"/>
              <a:t>presença</a:t>
            </a:r>
            <a:r>
              <a:rPr lang="pt-BR" dirty="0"/>
              <a:t> dos genes codificantes das proteínas selecionadas nas plantas e sua </a:t>
            </a:r>
            <a:r>
              <a:rPr lang="pt-BR" u="sng" dirty="0"/>
              <a:t>quantificação</a:t>
            </a:r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dirty="0"/>
              <a:t>Seleção de </a:t>
            </a:r>
            <a:r>
              <a:rPr lang="pt-BR" b="1" dirty="0"/>
              <a:t>variedades no campo </a:t>
            </a:r>
            <a:r>
              <a:rPr lang="pt-BR" dirty="0"/>
              <a:t>mais tolerantes à praga</a:t>
            </a:r>
          </a:p>
          <a:p>
            <a:pPr lvl="1">
              <a:defRPr/>
            </a:pPr>
            <a:r>
              <a:rPr lang="pt-BR" dirty="0"/>
              <a:t>Indução ao estresse</a:t>
            </a:r>
          </a:p>
          <a:p>
            <a:pPr lvl="1">
              <a:defRPr/>
            </a:pPr>
            <a:r>
              <a:rPr lang="pt-BR" dirty="0"/>
              <a:t>Análise da </a:t>
            </a:r>
            <a:r>
              <a:rPr lang="pt-BR" dirty="0" smtClean="0"/>
              <a:t>expressão/acúmulo dos </a:t>
            </a:r>
            <a:r>
              <a:rPr lang="pt-BR" dirty="0"/>
              <a:t>biomarcadores previamente identificados na mesma condição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9788" y="404813"/>
            <a:ext cx="7675562" cy="63373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3000" b="1" dirty="0"/>
              <a:t>Outras </a:t>
            </a:r>
            <a:r>
              <a:rPr lang="pt-BR" sz="3000" b="1" dirty="0" smtClean="0"/>
              <a:t>Análises (?)</a:t>
            </a:r>
            <a:endParaRPr lang="pt-BR" sz="3000" b="1" dirty="0"/>
          </a:p>
          <a:p>
            <a:pPr marL="342900" lvl="1" indent="0">
              <a:buFont typeface="Arial" pitchFamily="34" charset="0"/>
              <a:buNone/>
              <a:defRPr/>
            </a:pPr>
            <a:endParaRPr lang="pt-BR" b="1" dirty="0"/>
          </a:p>
          <a:p>
            <a:pPr lvl="1">
              <a:defRPr/>
            </a:pPr>
            <a:r>
              <a:rPr lang="pt-BR" b="1" dirty="0"/>
              <a:t>Fisiológicas</a:t>
            </a:r>
          </a:p>
          <a:p>
            <a:pPr lvl="2">
              <a:defRPr/>
            </a:pPr>
            <a:r>
              <a:rPr lang="pt-BR" dirty="0"/>
              <a:t>Trocas gasosas (taxa de fotossíntese, transpiração, condutância estomática, teor de Co</a:t>
            </a:r>
            <a:r>
              <a:rPr lang="pt-BR" baseline="-25000" dirty="0"/>
              <a:t>2</a:t>
            </a:r>
            <a:r>
              <a:rPr lang="pt-BR" dirty="0"/>
              <a:t>)</a:t>
            </a:r>
          </a:p>
          <a:p>
            <a:pPr lvl="2">
              <a:defRPr/>
            </a:pPr>
            <a:r>
              <a:rPr lang="pt-BR" dirty="0"/>
              <a:t>Vazamento de eletrólitos e </a:t>
            </a:r>
            <a:r>
              <a:rPr lang="pt-BR" dirty="0" smtClean="0"/>
              <a:t>danos nas membranas</a:t>
            </a:r>
            <a:endParaRPr lang="pt-BR" dirty="0"/>
          </a:p>
          <a:p>
            <a:pPr lvl="2">
              <a:defRPr/>
            </a:pPr>
            <a:r>
              <a:rPr lang="pt-BR" dirty="0"/>
              <a:t>Acidez noturna</a:t>
            </a:r>
          </a:p>
          <a:p>
            <a:pPr lvl="1">
              <a:defRPr/>
            </a:pPr>
            <a:r>
              <a:rPr lang="pt-BR" b="1" dirty="0"/>
              <a:t>Morfológicas</a:t>
            </a:r>
          </a:p>
          <a:p>
            <a:pPr lvl="2">
              <a:defRPr/>
            </a:pPr>
            <a:r>
              <a:rPr lang="pt-BR" dirty="0"/>
              <a:t>Volume e taxa relativa de crescimento</a:t>
            </a:r>
          </a:p>
          <a:p>
            <a:pPr lvl="1">
              <a:defRPr/>
            </a:pPr>
            <a:r>
              <a:rPr lang="pt-BR" b="1" dirty="0" smtClean="0"/>
              <a:t>Composição química</a:t>
            </a:r>
            <a:endParaRPr lang="pt-BR" b="1" dirty="0"/>
          </a:p>
          <a:p>
            <a:pPr lvl="2">
              <a:defRPr/>
            </a:pPr>
            <a:r>
              <a:rPr lang="pt-BR" dirty="0"/>
              <a:t>Teor de matéria seca, cinza, proteína bruta, extrato etéreo, fibra detergente neutro, fibra em detergente ácido, celulose, </a:t>
            </a:r>
            <a:r>
              <a:rPr lang="pt-BR" dirty="0" err="1" smtClean="0"/>
              <a:t>hemicelulose</a:t>
            </a:r>
            <a:r>
              <a:rPr lang="pt-BR" dirty="0" smtClean="0"/>
              <a:t>, lignina, composição de cutícula.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7" t="26311" r="22797" b="26311"/>
          <a:stretch>
            <a:fillRect/>
          </a:stretch>
        </p:blipFill>
        <p:spPr bwMode="auto">
          <a:xfrm>
            <a:off x="539750" y="774700"/>
            <a:ext cx="7683500" cy="3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37759" r="21936" b="36594"/>
          <a:stretch>
            <a:fillRect/>
          </a:stretch>
        </p:blipFill>
        <p:spPr bwMode="auto">
          <a:xfrm>
            <a:off x="527050" y="3973513"/>
            <a:ext cx="78105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de cantos arredondados 1"/>
          <p:cNvSpPr/>
          <p:nvPr/>
        </p:nvSpPr>
        <p:spPr>
          <a:xfrm>
            <a:off x="5581650" y="2997200"/>
            <a:ext cx="288925" cy="12430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/>
          <p:cNvSpPr>
            <a:spLocks noGrp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/>
          <a:lstStyle/>
          <a:p>
            <a:r>
              <a:rPr lang="pt-BR" b="1" smtClean="0"/>
              <a:t>Perspectiva</a:t>
            </a:r>
          </a:p>
        </p:txBody>
      </p:sp>
      <p:sp>
        <p:nvSpPr>
          <p:cNvPr id="47107" name="Espaço Reservado para Conteúdo 2"/>
          <p:cNvSpPr>
            <a:spLocks noGrp="1"/>
          </p:cNvSpPr>
          <p:nvPr>
            <p:ph idx="1"/>
          </p:nvPr>
        </p:nvSpPr>
        <p:spPr>
          <a:xfrm>
            <a:off x="839788" y="1412875"/>
            <a:ext cx="7675562" cy="4351338"/>
          </a:xfrm>
        </p:spPr>
        <p:txBody>
          <a:bodyPr/>
          <a:lstStyle/>
          <a:p>
            <a:pPr algn="just"/>
            <a:r>
              <a:rPr lang="pt-BR" smtClean="0"/>
              <a:t>Biomarcadores funcionais de respostas à infestação por cochonilha-de-escamas, úteis para </a:t>
            </a:r>
            <a:r>
              <a:rPr lang="pt-BR" b="1" smtClean="0"/>
              <a:t>identificação de acessos mais tolerantes à praga.</a:t>
            </a:r>
          </a:p>
          <a:p>
            <a:pPr algn="just"/>
            <a:endParaRPr lang="pt-BR" smtClean="0"/>
          </a:p>
          <a:p>
            <a:pPr algn="just"/>
            <a:endParaRPr lang="pt-BR" smtClean="0"/>
          </a:p>
        </p:txBody>
      </p:sp>
      <p:pic>
        <p:nvPicPr>
          <p:cNvPr id="47108" name="Picture 2" descr="Resultado de imagem para palma forragei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624263"/>
            <a:ext cx="65262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3" t="11949" r="37782" b="6250"/>
          <a:stretch>
            <a:fillRect/>
          </a:stretch>
        </p:blipFill>
        <p:spPr bwMode="auto">
          <a:xfrm>
            <a:off x="5308600" y="3022600"/>
            <a:ext cx="3584575" cy="38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7914" r="30203" b="41043"/>
          <a:stretch>
            <a:fillRect/>
          </a:stretch>
        </p:blipFill>
        <p:spPr bwMode="auto">
          <a:xfrm>
            <a:off x="-36513" y="44450"/>
            <a:ext cx="7597776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t="13051" r="39850" b="28125"/>
          <a:stretch>
            <a:fillRect/>
          </a:stretch>
        </p:blipFill>
        <p:spPr bwMode="auto">
          <a:xfrm>
            <a:off x="827088" y="3046413"/>
            <a:ext cx="4321175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219700" y="44450"/>
            <a:ext cx="3816350" cy="61864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UFPE  	Marcos Morais                                                 	Ana Maria </a:t>
            </a:r>
            <a:r>
              <a:rPr lang="pt-B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Benko-Iseppon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                               UFRPE	Rejane Mansur                                	Djalma Simões                                        	Lilia </a:t>
            </a:r>
            <a:r>
              <a:rPr lang="pt-B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Willadino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   UNICAMP   Marcelo </a:t>
            </a:r>
            <a:r>
              <a:rPr lang="pt-B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Menossi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                                	    Fabio </a:t>
            </a:r>
            <a:r>
              <a:rPr lang="pt-B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Gozzo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          USP	Antonio Figueira                              	Gláucia Souza                                 	Marcos </a:t>
            </a:r>
            <a:r>
              <a:rPr lang="pt-B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Buckeridge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 UFAL	</a:t>
            </a:r>
            <a:r>
              <a:rPr lang="pt-B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Laurício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Endres                            	Geraldo Veríssimo     UFRN     Katia </a:t>
            </a:r>
            <a:r>
              <a:rPr lang="pt-B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Scortecci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      UFSCar	</a:t>
            </a:r>
            <a:r>
              <a:rPr lang="pt-BR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Monalisa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Sampaio                             	Marcos Sanches 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EMBRAPA  Carolina Morgante                         	  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Roseanne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 Cavalcante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IPA         Amaro Castro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            	 José de Paula                      	 Henrique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Castelletti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SUNJ-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Rutgers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    Eric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 charset="0"/>
              </a:rPr>
              <a:t>Lam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pic>
        <p:nvPicPr>
          <p:cNvPr id="49155" name="Picture 26" descr="http://ddw.net-genie.co.uk/siteimage/scale/0/0/74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 b="18924"/>
          <a:stretch>
            <a:fillRect/>
          </a:stretch>
        </p:blipFill>
        <p:spPr bwMode="auto">
          <a:xfrm>
            <a:off x="107950" y="5407025"/>
            <a:ext cx="2106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44450"/>
            <a:ext cx="183515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468313" y="188913"/>
            <a:ext cx="2524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>
                <a:latin typeface="Tahoma" pitchFamily="34" charset="0"/>
              </a:rPr>
              <a:t>Colaborações:</a:t>
            </a:r>
          </a:p>
        </p:txBody>
      </p:sp>
      <p:pic>
        <p:nvPicPr>
          <p:cNvPr id="49158" name="Picture 4" descr="logo_cnp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13684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5" descr="finep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6165850"/>
            <a:ext cx="115093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19510" r="77312" b="71635"/>
          <a:stretch>
            <a:fillRect/>
          </a:stretch>
        </p:blipFill>
        <p:spPr bwMode="auto">
          <a:xfrm>
            <a:off x="4067175" y="6165850"/>
            <a:ext cx="15843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20465" r="72153" b="74608"/>
          <a:stretch>
            <a:fillRect/>
          </a:stretch>
        </p:blipFill>
        <p:spPr bwMode="auto">
          <a:xfrm>
            <a:off x="5753100" y="6284913"/>
            <a:ext cx="14112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9" r="64966" b="5556"/>
          <a:stretch>
            <a:fillRect/>
          </a:stretch>
        </p:blipFill>
        <p:spPr bwMode="auto">
          <a:xfrm>
            <a:off x="7235825" y="6237288"/>
            <a:ext cx="18002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5283200"/>
            <a:ext cx="9779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5" t="49736" r="47624" b="13791"/>
          <a:stretch>
            <a:fillRect/>
          </a:stretch>
        </p:blipFill>
        <p:spPr bwMode="auto">
          <a:xfrm>
            <a:off x="1711325" y="5949950"/>
            <a:ext cx="10080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5" name="AutoShape 2" descr="data:image/jpeg;base64,/9j/4AAQSkZJRgABAQAAAQABAAD/2wCEAAkGBxQSEhUUEhQWFBUWGBkWFRUYGRsWFhkaIBsYHiAaFxsaICogHB4nHB4fITMhJSotNC4uGCEzRDMsQzQtLiwBCgoKDg0OGxAQGzAmICYvKywsLDcuLzcsLiw3LDQ0LDcsLCwsKywsLCwsLCwsLCwsLCwsLCwsLCwsLCwsLCwsLP/AABEIAGUAVAMBIgACEQEDEQH/xAAcAAACAgMBAQAAAAAAAAAAAAAABwEGAgQFAwj/xABAEAACAQIEAwUEBgYLAQAAAAABAgMAEQQFEiEGMUEHE1FhcSIygaFCUnJzkbMUQ2KCwdEjJDM0RFOTorLh8Bb/xAAZAQADAQEBAAAAAAAAAAAAAAAAAgMBBAX/xAAqEQACAQQBAwMCBwAAAAAAAAAAAQIDBBEhEgUxQRMiYTJRcYGRocHR4f/aAAwDAQACEQMRAD8AeNQamoNAGEjgC5IAHMnlVBzftHhE8cULqYw2qac+6FG+lB9Inx6efTrdpOCebAusbBWupsfpgG5T40l58hmQEsoA67/9VxXN0qclHJ7XS7G3rxlOrL4x/J9CYvM4Y4jLJIqR2vqJAqpZHx9HicYUBCQ6dMer35HJve3QBQfxqjZ1ls80GGXX3mhSCtydySdYtsdvZv5edcSDJ5ldQfYJNg17W8T+HSlnd4qKBS26fayt5TnPe8fGP7HtxHxHBgk1zNufdQbu3oP4nauTwPxZ+mCTWVV9WpYxuUjOwDHqdr/EUtOKMonnxLyi0gaxBJPs7e7y2t5eNZ8G4SWHFBr6dI3F7avAWtvY71qulKtwX6CysLaNk6vP3d/8Hxeprzhe4B8RXpXceGQaKDRQAXqCam1BoAXnEnH2G/poDDiGZGKahGSuoeBFUDMuJS+ywy22vdGv1v8AO3zqvdoQ/rs3303/ADNcrDYJQ0YZRL3qkIiSKrBiSq6zY6TqsdJtesq9OoVpKpNbFheVIZjHyMp+LYQiqsOIBB6RMPZsdtq5P/0QaUFoZtAubd2173NuflaqDPgSi3YpcO0ZS4Lgra5K/VvsDfmDWsFHgKJdMoSq+rjejFe1Iw4eBtY/i+M3McM99PIowGr8a1cn4mVJWeSGbn7JCEkL8TS/y7IsRiAWgw8koB0kohYA7Gxt1sQfjXVzDgLHQx63wxK6WZtJD6AASddj7O1Een28Krq42Du6rp8PB9GcLZ7Hi4FkjDKLstnGlrqSpuOm4rtUt+yhzoYX/WzG3T+0emRTyWGbF5WQNFBopRiaxIrKoNAHy52gf3yf76b8w1xMuiVpUDlQhYayxKrpvc3YAkXG1wDV2zbCYKTMMQMdNJCnfS6CgB1EyvcMSDpttvatPO8vydWIgxWJJCncKsiM1trNZTz57V2KWsHG1vJnk2T4X9IVVjXHRkNJK4eVEw8YJ2tYFmABPtXv0HWt7ifK8leJXw2JELn6Kh5b/bjO6n0I9D0svZTk2Hmy0649ZkdxMLkXsbAHfmFtbrvS9lOWwt3kEk2IIIMSSJZByOqQ82sfogC+kDxuq2yj0kauLwWGhj7yDHNJMCCqrE8fx1E7V6PxtjmjkjbEuyuCGuFJtYggG1xcGufjk71tV7MbXFgF6gAAWA5e6B18q5o5VRJeSTbH92T+633k35j0y6WvZR7rfeTfmPTJFck+500/pA0UGikKBeg1r43FpCjSSMERRdmPIDzqmY3tTwUf+cw+sEsP9xB+VMoSl2Qkpxj3Yo+L8rnnxmJ7mJ5dEsuvQpbSDK9r28bH8K52B4QxksqxDDyIzb3kRkUD6xJHL0q7cN8SQHMMQ6MRFM1wzs0NtRDAtb9suv7y+NMIyr9cdf8AESeP8qu5uKwSVNS2KTimObJmTDYTESqJIxJKQQAz3YXAt7IsAPHbeulwT2bw4iCPEzStoYE92q25EixJuSNuQFa2dIuLzDGOx1R4aFwLu7bhSAFJ9r3iTb9nerd2duBl8F3A2b9c67XPRdh6dOda5PGQik5fBGD7NcMkmomV1sLIWFg41DdltewPUje1ieVe2I4LwOHw2KkigAfuJLFmZ9PssQFDk6Ta24/Gu9qT6y/68vXf8Li/zrg8YZnHFhnXWNUiFQFmkdtJ99rHYgA79CSKlybZR8Uux79lI9lvvZvzHpk0h+B+0XCYNAJRKWJZm0rcAsxNhci/PnTV4W40wmYahh5SzKLsjKVcDx3FiPMXpZp5NppqOyxGioopBzzxESupVgGVgQQeRB5ivnviXhqSJ5I41aVEYhHG4K9AW5ahyPpTk7QcfJBgZZIhcrpv9nUNXyqkYPjTCzwd3ITEwGwKll9AVB+YFdVvOpBNxWcnJcRhJpN4YqoctdCSTpboNiPPVzBHS1W7J+OMRClpRJIB7KlnlsCLcnS5O3RlPrWtihC0mppdMfkrFz9kAbep/CpXOVMkS4WGSXQdICiwJN7D1PnvtXPUlXTj7M5/YpT9Np+7GDt4DPsuJlYRGNpgwm0NJIr33u4jlNzcndlvvfflXTw/E2Bw6lYA8akklY0miW/oWVR/7nyqn5vjJpI9b4DDqDFLMO93cpGVDbWuGuRsbULkmJhmW+DwjGRiqAXC7RiUspK7DSbX53BFuV6PvjGvxRqzjJYMT2gsxIgjZj9EiWWQ7eIRyvnu9/UV4ZdwpPmEbS4yZ0BT2LsHcnmDJb2QB0RbAb9a5WH40RgU/RnBS+sw2kQCxF9vo+fK1bnD/G8KQtGJtOokhJFYD91gCBvzHL03vLnU9VwUdaaY/GPBSb3nsL7MeHcRAxVlDW+khuPUcm+VN3sgyYxRhlI1y2aQgg2A5JceA6eJNUDNM9jZidYPoNXzG1d7sq4hdcayxg92YzrB8bjSbePMX86o5Sa2Zzb7n0CKKxR7i45GiplTHEwK6srgMrCzA8iPA0kM64Zhy7MIxLpGFkDlNV7CykaT6Eqfj5U9LVoZtlUeITTIqtb3SwDW9L1SjVdNkatJVFhiMzM4dsKwXuhNqPug20amACEiytuCdhcBa9MZnkcgVIImaTVFNFoASNJV5hQ2+j2U5/tb73plDgZByWP4KB/CuXmXDTRuo2YDcWG9/M9apc3c5JRhHP32SpW+MuTx+RRMXluYShzJLGisZTpP9MyrIFVowxHu6VUc+l6xw8GYNKy/paOU1NZ4xoOsaWtpAIuAPd/madGDySMw6XTdgbnrVXw+QOk/IFjtcCwsK45TretHh9Pk6Yxgqbb7+BZ5RgJsv7wYnDtKkrL3jxPcd2rBiNG2+x8BZiD0rM5zgJ5Q85jBMhMwmhJkkXvIyvdkBtCLHruAQftbWeOeZGksfsAK6+6bbfEdaq2VcKd4SrovMliVFrnwp41Zuo017fuDjFRTzsT2fLhZItGGEHfHEaYxHdmdGG1yQAgBsOt9RO1qaXAXCKwgKgF9jJJ1Y/yqwx8CIpuqxjzCKD8hVoyvACFdPM9TVZTyhcNvZtItgAOQqKzNFTHJNYiiisAk1gVHhRRQBlUWoorACi1FFb5MzokVNTRQayDRRRQ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6" name="AutoShape 4" descr="data:image/jpeg;base64,/9j/4AAQSkZJRgABAQAAAQABAAD/2wCEAAkGBxQSEhUUEhQWFBUWGBkWFRUYGRsWFhkaIBsYHiAaFxsaICogHB4nHB4fITMhJSotNC4uGCEzRDMsQzQtLiwBCgoKDg0OGxAQGzAmICYvKywsLDcuLzcsLiw3LDQ0LDcsLCwsKywsLCwsLCwsLCwsLCwsLCwsLCwsLCwsLCwsLP/AABEIAGUAVAMBIgACEQEDEQH/xAAcAAACAgMBAQAAAAAAAAAAAAAABwEGAgQFAwj/xABAEAACAQIEAwUEBgYLAQAAAAABAgMAEQQFEiEGMUEHE1FhcSIygaFCUnJzkbMUQ2KCwdEjJDM0RFOTorLh8Bb/xAAZAQADAQEBAAAAAAAAAAAAAAAAAgMBBAX/xAAqEQACAQQBAwMCBwAAAAAAAAAAAQIDBBEhEgUxQRMiYTJRcYGRocHR4f/aAAwDAQACEQMRAD8AeNQamoNAGEjgC5IAHMnlVBzftHhE8cULqYw2qac+6FG+lB9Inx6efTrdpOCebAusbBWupsfpgG5T40l58hmQEsoA67/9VxXN0qclHJ7XS7G3rxlOrL4x/J9CYvM4Y4jLJIqR2vqJAqpZHx9HicYUBCQ6dMer35HJve3QBQfxqjZ1ls80GGXX3mhSCtydySdYtsdvZv5edcSDJ5ldQfYJNg17W8T+HSlnd4qKBS26fayt5TnPe8fGP7HtxHxHBgk1zNufdQbu3oP4nauTwPxZ+mCTWVV9WpYxuUjOwDHqdr/EUtOKMonnxLyi0gaxBJPs7e7y2t5eNZ8G4SWHFBr6dI3F7avAWtvY71qulKtwX6CysLaNk6vP3d/8Hxeprzhe4B8RXpXceGQaKDRQAXqCam1BoAXnEnH2G/poDDiGZGKahGSuoeBFUDMuJS+ywy22vdGv1v8AO3zqvdoQ/rs3303/ADNcrDYJQ0YZRL3qkIiSKrBiSq6zY6TqsdJtesq9OoVpKpNbFheVIZjHyMp+LYQiqsOIBB6RMPZsdtq5P/0QaUFoZtAubd2173NuflaqDPgSi3YpcO0ZS4Lgra5K/VvsDfmDWsFHgKJdMoSq+rjejFe1Iw4eBtY/i+M3McM99PIowGr8a1cn4mVJWeSGbn7JCEkL8TS/y7IsRiAWgw8koB0kohYA7Gxt1sQfjXVzDgLHQx63wxK6WZtJD6AASddj7O1Een28Krq42Du6rp8PB9GcLZ7Hi4FkjDKLstnGlrqSpuOm4rtUt+yhzoYX/WzG3T+0emRTyWGbF5WQNFBopRiaxIrKoNAHy52gf3yf76b8w1xMuiVpUDlQhYayxKrpvc3YAkXG1wDV2zbCYKTMMQMdNJCnfS6CgB1EyvcMSDpttvatPO8vydWIgxWJJCncKsiM1trNZTz57V2KWsHG1vJnk2T4X9IVVjXHRkNJK4eVEw8YJ2tYFmABPtXv0HWt7ifK8leJXw2JELn6Kh5b/bjO6n0I9D0svZTk2Hmy0649ZkdxMLkXsbAHfmFtbrvS9lOWwt3kEk2IIIMSSJZByOqQ82sfogC+kDxuq2yj0kauLwWGhj7yDHNJMCCqrE8fx1E7V6PxtjmjkjbEuyuCGuFJtYggG1xcGufjk71tV7MbXFgF6gAAWA5e6B18q5o5VRJeSTbH92T+633k35j0y6WvZR7rfeTfmPTJFck+500/pA0UGikKBeg1r43FpCjSSMERRdmPIDzqmY3tTwUf+cw+sEsP9xB+VMoSl2Qkpxj3Yo+L8rnnxmJ7mJ5dEsuvQpbSDK9r28bH8K52B4QxksqxDDyIzb3kRkUD6xJHL0q7cN8SQHMMQ6MRFM1wzs0NtRDAtb9suv7y+NMIyr9cdf8AESeP8qu5uKwSVNS2KTimObJmTDYTESqJIxJKQQAz3YXAt7IsAPHbeulwT2bw4iCPEzStoYE92q25EixJuSNuQFa2dIuLzDGOx1R4aFwLu7bhSAFJ9r3iTb9nerd2duBl8F3A2b9c67XPRdh6dOda5PGQik5fBGD7NcMkmomV1sLIWFg41DdltewPUje1ieVe2I4LwOHw2KkigAfuJLFmZ9PssQFDk6Ta24/Gu9qT6y/68vXf8Li/zrg8YZnHFhnXWNUiFQFmkdtJ99rHYgA79CSKlybZR8Uux79lI9lvvZvzHpk0h+B+0XCYNAJRKWJZm0rcAsxNhci/PnTV4W40wmYahh5SzKLsjKVcDx3FiPMXpZp5NppqOyxGioopBzzxESupVgGVgQQeRB5ivnviXhqSJ5I41aVEYhHG4K9AW5ahyPpTk7QcfJBgZZIhcrpv9nUNXyqkYPjTCzwd3ITEwGwKll9AVB+YFdVvOpBNxWcnJcRhJpN4YqoctdCSTpboNiPPVzBHS1W7J+OMRClpRJIB7KlnlsCLcnS5O3RlPrWtihC0mppdMfkrFz9kAbep/CpXOVMkS4WGSXQdICiwJN7D1PnvtXPUlXTj7M5/YpT9Np+7GDt4DPsuJlYRGNpgwm0NJIr33u4jlNzcndlvvfflXTw/E2Bw6lYA8akklY0miW/oWVR/7nyqn5vjJpI9b4DDqDFLMO93cpGVDbWuGuRsbULkmJhmW+DwjGRiqAXC7RiUspK7DSbX53BFuV6PvjGvxRqzjJYMT2gsxIgjZj9EiWWQ7eIRyvnu9/UV4ZdwpPmEbS4yZ0BT2LsHcnmDJb2QB0RbAb9a5WH40RgU/RnBS+sw2kQCxF9vo+fK1bnD/G8KQtGJtOokhJFYD91gCBvzHL03vLnU9VwUdaaY/GPBSb3nsL7MeHcRAxVlDW+khuPUcm+VN3sgyYxRhlI1y2aQgg2A5JceA6eJNUDNM9jZidYPoNXzG1d7sq4hdcayxg92YzrB8bjSbePMX86o5Sa2Zzb7n0CKKxR7i45GiplTHEwK6srgMrCzA8iPA0kM64Zhy7MIxLpGFkDlNV7CykaT6Eqfj5U9LVoZtlUeITTIqtb3SwDW9L1SjVdNkatJVFhiMzM4dsKwXuhNqPug20amACEiytuCdhcBa9MZnkcgVIImaTVFNFoASNJV5hQ2+j2U5/tb73plDgZByWP4KB/CuXmXDTRuo2YDcWG9/M9apc3c5JRhHP32SpW+MuTx+RRMXluYShzJLGisZTpP9MyrIFVowxHu6VUc+l6xw8GYNKy/paOU1NZ4xoOsaWtpAIuAPd/madGDySMw6XTdgbnrVXw+QOk/IFjtcCwsK45TretHh9Pk6Yxgqbb7+BZ5RgJsv7wYnDtKkrL3jxPcd2rBiNG2+x8BZiD0rM5zgJ5Q85jBMhMwmhJkkXvIyvdkBtCLHruAQftbWeOeZGksfsAK6+6bbfEdaq2VcKd4SrovMliVFrnwp41Zuo017fuDjFRTzsT2fLhZItGGEHfHEaYxHdmdGG1yQAgBsOt9RO1qaXAXCKwgKgF9jJJ1Y/yqwx8CIpuqxjzCKD8hVoyvACFdPM9TVZTyhcNvZtItgAOQqKzNFTHJNYiiisAk1gVHhRRQBlUWoorACi1FFb5MzokVNTRQayDRRRQB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7" name="AutoShape 10" descr="data:image/jpeg;base64,/9j/4AAQSkZJRgABAQAAAQABAAD/2wCEAAkGBxAHEhMSBxIWEBMWDRQXFxUVFRsZEhgXGBobGRcfIBYZKCgsGRslHBMTIjEiMSk3Ly4yFyAzODMsOCg5Li4BCgoKBQUFDgUFDisZExkrKysrKysrKysrKysrKysrKysrKysrKysrKysrKysrKysrKysrKysrKysrKysrKysrK//AABEIAJIBWAMBIgACEQEDEQH/xAAcAAEAAwADAQEAAAAAAAAAAAAABgcIAwQFAgH/xABKEAABAwEDBQoKCQEIAwEAAAABAAIDBAUGEQcSITFBExciNVFUcZKU0ggyM1JhcnSBsrMWQlNzdZGTsbShFCMlNGKCotEkg8FE/8QAFAEBAAAAAAAAAAAAAAAAAAAAAP/EABQRAQAAAAAAAAAAAAAAAAAAAAD/2gAMAwEAAhEDEQA/AKqfM/E8J2s/WK+d2f5zusV+P1npKvW5WTOyrWoKSeugc6SSlY95E0rQXEYnQ1wAQUXuz/Od1im7P853WK0dvR2Lzd/aJu8m9HYvN39om7yDOO7P853WKbs/zndYrR29HYvN39om7yb0di83f2ibvIM47s/zndYpuz/Od1ir6vVkwsmzaKrmpIHtkioZ5GEzykB7I3OacC7A6QNBVBIPvdn+c7rFN2f5zusVdGTbJ3Zlv2dBUWpC58rzNnOE0jQc2aRjeC1wA4LWjVsUm3o7F5u/tE3eQZx3Z/nO6xTdn+c7rFaO3o7F5u/tE3eTejsXm7+0Td5BnHdn+c7rFWJkIkc603BxJ/w+bWSfrxKyt6Oxebv7RN3l6l3Lh2ddqUz2PE6OQxlmJlkfwSQSMHkjW1v5IJJI8RAukIaACSScAANZJ2BUtfbLI9znQ3SAa0Eg1LxiXfdsOgDkcdfJtXYy73rdFm2dQuwzmCSoI1lp8RnQcC4+gN2EqmoYnTuayBpe9zw1rWjFznOODQBtJJAQd+vvBW2kSa+rnkx2GV2b1AcB0YLo7s/zndYq47rZFGua196JXZxGO4wkBo9DpCCXH1cOkqUtyRWKNcDz6f7RL/8AHIM57s/zndYpuz/Od1itG70di83f2ibvJvR2Lzd/aJu8gzluz/Od1im7P853WK0bvR2Lzd/aJu8m9HYvN39om7yDOW7P853WKbs/zndYrRu9HYvN39om7yb0di83f2ibvIM5bs/zndYrlhr54P8ALzSs9SR7f2K0RvR2Lzd/aJu8utWZGrJnBFO2aA+cyZziPdJnD+iCnbJygWtZJH9nrJHgfVmO6t/54ke4hWncjLBDazmQXhYKaVxAbK0/+O5x1A46YyTqxxHp2KB34yXVV2Wmajd/a6caXODcJYxyuYMcW8rhq2gBQLXrQbLVUX+yuNsxz6e7IbNK05r5naYWEaw0Dyjhy6h6dSgpylVYsttC1zt23RzDPjw/7PgMG52vPxJbj5reU4qCaG+gIPZtS9NoWs4utCrmfj9USFsfUZgB+S8vdn+c7rFWDc3JJV260S2s40UJGLQW4zvHLmHxB6Tp9CsWlyOWRCMJmTTHDxnzPBPujzR/RBnjdXec78ym6u84/mVo3eisX7B/aJu8m9DYv2D+0S95BnLdHecfzK/N0dyn8ytHb0Vi/YP7RL3k3orF+wf2iXvIM4555T+aZ55T+a0dvRWLzd/aJu8v3eisXm7+0Td5BnESuGpx/Mru0du1lAQaKqnjw1ZszwOrjgtA70di83f2ibvLo2jkXsuoH/hOnp3bC2TPHvEmdo6COlBA7u5YrQs4gWuG1se3EBkw6HtGB6C33hXNdO91HeyMvsp/CaBnxP0Ssx5W8mjWCQeVZ/vvk/q7oYPqMJ6cuwE7AQATqD2acwnZpIPLjoUesi1J7FmZPZjzHKw4gjURtBH1mnaEGv0Xg3JvNHeykZUQDNdiWyMxxzJBhnDHk0gg8jgiDKj9Z6StSZNeKqD2GL9llt+s9JWpMmvFVB7DF+yCSoiICIiDwr98WWh+F1XynrKK1dfviy0Pwuq+U9ZRQaVyMcT0vrVP8iVTZQnIxxPS+tU/yJVNkBERARF1LWk3GCZw2QSH8mkoMp3otQ23WVNQdIkqHlvqDgx/8GtVh5A7vtq5pq2oGIhwjix2SOGLz0hhaP8AeVUsPit9UfstG5C6cQ2UxwGmSqncTy4PzB/SMD3ILBREQEREBEXj3mvLS3XiEtsSZjS8NaAM57ideDRpOA0n0BB7CLipahlWxslK4SMe0Oa5pxa5p0ggjWMFyoCIiD8Ix1rN2Vu6LbsVYfQtzaaoBcwDxWPGGez0DSHD0Ej6q0koDlus4VtlySYYugmikby6XCN3/GRx9yDOStDIlc9tryurbSbnRQvzYmkcF02glxG0MBGHpP8ApVXrT2SmjbRWTRhgwz4N1PpMpLz8X9EEtREQEREBERAREQEREHDW0kddG+KsYJI3sLXNcMWkHQQQsq3zu+67FZNTOxLWuzo3HW6J2lh9J1tPpaVrBUn4Q1AGyUdQ0eMyWJx5c0tcz4pEHn5A7XNLWy0zjwJ6fOA2bpEeTlLXP6oX4o9kmkMdr0ebtfID0blJ/wBBfqCJv1npK1Jk14qoPYYv2WW36z0lakya8VUHsMX7IJKiIgIiIPCv3xZaH4XVfKesorV1++LLQ/C6r5T1lFBpXIxxPS+tU/yJVNlCcjHE9L61T/IlU2QEREBdG3v8tUeyy/AV3l0be/y1R7LL8BQZAh8UeqFpXIqP8IpvvKj58izVD4o9ULS+Rgf4PS+vU/yJUE2REQEREBZfym11fW18gvGzcns0RxA4xNiJ4JY7Rnh2GJdhiSMCBhmjUCjd+LnU98Idzq+BK3ExTAcONx+JhwGLduGwgEBSmTLKC+6b9xtEufRvdpGt0Ljre0bW46XN9404h2iqaoZVsbJSuD2OaHNc04tcDpBBGsLJVv2JUXenfT2qzMkb1Ht2Oa76zTy9IOBBAlmTLKE+6jxBaJL6NztI1uhcTpc0bWnW5vvGnEODRyLipqhlWxslK4SMc0Oa5pBa5p0ggjWCFyoC61oUMVpxuir2CWN4wcx2lpGOOkdIC7KIIxve2PzCDqKQ0dLHRMZFSNDI2MDWtGprQMAB6MFzIgIiICIiCtstV4qy70VK6xZjAXzSBxDWOxAaCPHB2qC3Gv8AWraNoUkNdVukjkqA17THEARmuOtrQdg2qTeER5Gi9ol+AKtMm/GtD7WPhcg1QiIgIiICqLwiPIUXtMnwK3VUXhEeRovaZPgQV5kq43ovvpPkyImSrjei++k+TIiCLP1npK1Jk14qoPYYv2WW36z0lakya8VUHsMX7IJKiIgIiIPCv3xZaH4XVfKesorV1++LLQ/C6r5T1lFBpXIxxPS+tU/yJVNlCcjHE9L61T/IlU2QEREBdS2InTwTNiGLnU8gA5SWkALtogxpuToOBM0tc3gua4YOBGggg6iCrdyN3/joGss61sI2Z7twl1DOe4uLH8mLnnB3pw5MZLlSycNvCDVWK0Mqw3hN0Bs4GoHkkGoO26jsIz9JGYy5szS1wcWua4YOBGggg6iDiCEGykVM5KMpfiUV5JORsM7j7gx7jt5HbdR04Y3MgIiICIiCO33uhBfCAxVfAkbiYpgMXxu6PrNOABbtHIQCM0XhsKou5O6ntVua9ukEaWPadTmna04HowIOBC1yo/fS6VPe6Dcq4Zr24mKUDhxuO0crTgMW6jh6AQFJ5MMoT7rPEFpEvo3u07XQuP1m8rMfGb6cRtB0RBM2pa19O4PY5oLXNOLSDpBBGsLJl47AqLtTup7VZmvGlrh4kjdjmnaP6jUVLsl2UR113CntYl1G52g6zA46yB9mdZbs1jbiGiUXxDK2dodA4Oa5oLXNOLSDpBBGsL7QEREBERAREQVF4RHkaL2iX4Aq0yb8a0PtY+FysvwiPI0XtEvwBVpk341ofax8LkGqEREBERAVReER5Gi9pk+BW6qi8IjyFF7TJ8CCvMlXG9F99J8mREyVcb0X30nyZEQRZ+s9JWpMmvFVB7DF+yy2/WekrUmTXiqg9hi/ZBJUREBERB4V++LLQ/C6r5T1lFauv3xZaH4XVfKesooNK5GOJ6X1qn+RKpsoTkY4npfWqf5EqmyAiIgIiICrfKnk5F4mmqsYBtW0cJups7RsJ2SAanbcMDyiyEQY2midEXMnaWua4tc1wwII0EEHUVceSfKX4lDeN/I2Cdx9zWPJ27Gu26jp0n38qOTht4g6qsZoZVhvCboDZwNQOwPw0B3QDoAwz7LGYi5k7S1wcWua4EOBGggtOojkQbJRUzknyl+JQ3kfyNhncdewMe47dgdt1HTgTcyAiIgIiIPBvjdWnvbAYbQGBGmOQePG7lHKOUaiFmm9F3ai687qe1G4HWx48SRmxzT+41g6FrReJe27FPeqAwWk30skHjxu2Oaf3Go6igpTJblFddpwprYcXUbncF2swE7RyxnaNmsbQtCRSNmaHREOa5oIcDiCDpBBGsYLJ96rtVN1ZzBabeUskHk5G+c0/liNY/ImW5Lcoxu0RS2yS6jc7gu1mAn94ydY2axtCDQqL5ikbKA6IhzSAQQcQQdIII1hfSAiIgIiIKi8IjyNF7RL8AVaZN+NaH2sfC5WX4RHkaL2iX4Aq0yb8a0PtY+FyDVCIiAiIgKovCI8hRe0yfArdVReER5Ci9pk+BBXmSrjei++k+TIiZKuN6L76T5MiIIs/WekrUmTXiqg9hi/ZZbfrPSVqTJrxVQewxfsgkqIiAiIg8K/fFlofhdV8p6yitXX74stD8LqvlPWUUGlcjHE9L61T/IlU2UJyMcT0vrVP8iVTZAREQEREBERAVc5UsnLbyNNTY4DKtrdI1NmaNhOx42O9x5RYyIMbTROhc5lQ0tc1xa5rhg4EaCCDqKuTJPlKzsyhvG/TobBO469gY8nbsa7bqOnSffyo5OW3ka6psdoZWNbpGgNnAGgE6g/DQHdAOjVnyaJ0RcyoaWua4tc1wwcCNBBB1H0INkoqbyT5Ss/Mobxv4WhsE7j42wMeT9bY123UdOu5EBERAREQeNeu7VPemAwWm3RrY8ePG/Y5p5fRqI0FZnvbdmoupOYLRGOsxyAcCRnKOQ6sW6wfcTrFQLLdAyWyZXSNBcyaAscRpaTKxpIOzFrnDoJQV/kev1LZk0VBXYywSyBkXnQvdqAx1xk7Nmsciv1ZSuDxlQ+3RfEtWoCIiAiIgqLwiPI0XtEvwBU/YdpvsWohqaYNc+KTPaHY5pOBGnDDRpVweER5Gi9ol+AKnLJoHWrPFBTkB8szI2l2OaC44DHDHRp5EFib91o83purJ3037rR5vTdWTvr53kbS+3pevJ3E3kbS+3pevJ3EH1v3Wjzem6snfTfutHm9N1ZO+vneRtL7el68ncTeRtL7el68ncQfW/daPN6bqyd9Ru+t/Km+LImWjHFGIpHObuYcCSRhpziVIt5G0vt6XrydxN5G0vt6XrydxBHclXG9F99J8mRFPLlZKK6wK6nqqyWncyJ7i4Mc8vOLHN0AsA1uG1EFNP1npK1Jk14qoPYYv2WXJRmucHaw4j+q1FkycH2VQ5vM4x7wMD/AFCCTIiICIiDwr98WWh+F1XynrKK2JXUkdoRSQ1Yzo5InMe3EjFrwWuGI0jEEqK719jc0H6kneQcWRjiel9ap/kSqbLpWNZUFiQtgsxm5xMzs1uJOGc4vdpdifGc4+9d1AREQERRzKFbT7vWfUVFK7Nka1ojJAPDe5rG6Dr0uQSNFmzfZtnnDP0Y/wDpXlk/tl94LPpqiqOdI+NweQAOGxzmO0DVpaUEhREQFXWVHJy28rTU2QAyra3SNTZmjYeR42O9x2EWKiDG08LoXOZUNLXNcWua4YOBGggjYQVeORi/U9rk0Nqh8r44s5k+BPAGjNkOw6Rg7bqOkYn1spmTdl6f7+ysyKrGAJdojlaNGDyAeEBqdhsw1apFcq6cF0acQ0QznnAyykcOR/KeQDTgNiCQIiICIiAoNlq4oqPvKf58anKguWs4WRUY/a0/zo0FGXB4yofboviWrVlK4PGVD7dF8S1agIiICIiCovCI8jRe0S/AFVtxuMaH8Qg+MK0vCI8jRe0S/AFVtxuMaH8Qg+MINXoiICIiAiIgIiIMnX1s42VaFXE8YYVcjh6rzns/4vCuvIVaza2ztwx4dPPI0jbmvcZGHo4bm/7CvAy9XXLtztGkbiA0RT4DUMf7t59GJLSfS1Vtcy9E10qltRRjPaRmyRk4NkZyY7HDWDs6CUGrkUeuvfShvQ0GzZgH4cKF+DZm9LNvSMR6VIUBERAREQEREBERAVN+EBbwzYKGA4ku3eUcgGLYx7znH/YOVTO++UOjuqxzQ5s9ThwYGHEg7C8jxG9Ok7AVm+1rSltaaSotF2fJI/Oe7UOQADYAAABsACDqq7/B+toSQz0Up4Ucm6sH+h+Afh0PGP8A7Aq2tW5NVZdBBX1LcGSSEOYRwo2Ow3Fx9bhdGLNpOHl3ctuW7tTFU0Pjxu0tJwa9p0OafQR+RwOxBrlF4V072Ul6ohJZjxnYDPicQJYzyFv/AN1HYvdQEREBERAREQEREBUzl8vK1wjs+lOLg9ss2GwAf3bT6Tjn+5vKpBlCyowWAHQWKW1FVhhiNMUR5XEeM7/QPfhtz9VVL6p75Kt5e97i573HFznHSSSgkeTGjdXWrRtj+rPuh9DY2l37gD3rUiqvIfdB9lxvrrSbmyTMDYmkcJsOglx5C8hujkaOVWogIiICIiCovCI8jRe0S/AFVtxuMaH8Qg+MK0vCI8jRe0S/AFVtxuMaH8Qg+MINXoiICIiAiIgIiIOKqp2VbHR1TQ9j2lrmuGLS06CCORUDf3JVUWK50132uqaYknMbi6eIcmGuRvpGnlG06DRBjTb6Wu94I/Yr0IberYBhDWVLByNqJQPyDlqS2Lr0FtnG1aWKZ3nOYM/r6/6rwJclFiynE0pHobNKB+Qcgz99I6/ntV2mXvJ9I6/ntV2mXvK/t6OxebO7RN3k3o7F5s/tE3eQUD9I6/ntV2mXvJ9I6/ntV2mXvK/t6OxebP7RN3k3o7F5s/tE3eQUD9I6/ntV2mXvJ9I6/ntV2mXvK/t6OxebP7RN3k3o7F5s/tE3eQUD9I6/ntV2mXvLjmtysqBhPV1LxyOqJCPyLloLeksXmzu0Td5fcOSixYjiKUn0OmlcPyLkGbIIXTODKZpe9x4LGNLnuPoaNJKuDJ1kleXMqb2NzQ0hzKY4EkjSDJhsx+ptw07Wq17HsCjsMYWRTxQYjTmMAcel2s+9ekg4K2kjro3xVjBJG9ha5pHBLToIWeb+5Mqm7bnS2W11TSYkhzRnSxDke0awPPHvw26NRBjWGUsIdA4tI1OaSHDocNS9IXirxqrartMveWmbWuVZlsOL7QpInvOt4bmvPS5uBK8bemsXmzv15u8goD6R1/PartMveT6R1/PartMveWgN6axebO/Xl7yb09i82P68veQZ/wDpHX89qu0y95PpHX89qu0y95aA3p7F5sf1pe8m9PYvNnfry95Bn/6R1/PartMveT6R1/PartMveWgN6axebO/Xl7y/N6axebO/Xm7yCgPpHX89qu0y95cc1u1tQC2erqXtOtrqiUtPSC7StB70ti82d+vN3l+syT2KwgimccDqM8pH5FyDOFHSvrHtioWOle7xWMaXPPQ0K5MnuSPcHMqb2AFwIcymBxaDrBkI0OI80aOUnUrSsew6Sw25tkQRwA68xgBPSdbj0r0EHWtA5kUmZowhfhhow4JWToryWg4AmuqvFH/6Ze8tbyxiVpbJpBaQeg6CoSMkdijVTO/Xm7yCgfpHX89qu0y95PpHX89qu0y95X9vSWLzZ3aJu8m9JYvNndom7yCgfpHX89qu0y95PpHX89qu0y95X9vSWLzZ3aJu8m9JYvNndom7yDPFbadRaAAtCeacNJIEsr3gE68A8nAr0bjcY0P4hB8YV7b0li82d2ibvLsWfkxsmzpY5qSnc2SORr2EzSnBzTiDgXYHSEExREQEREBERAREQEREBERAREQ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8" name="AutoShape 12" descr="data:image/jpeg;base64,/9j/4AAQSkZJRgABAQAAAQABAAD/2wCEAAkGBxAHEhMSBxIWEBMWDRQXFxUVFRsZEhgXGBobGRcfIBYZKCgsGRslHBMTIjEiMSk3Ly4yFyAzODMsOCg5Li4BCgoKBQUFDgUFDisZExkrKysrKysrKysrKysrKysrKysrKysrKysrKysrKysrKysrKysrKysrKysrKysrKysrK//AABEIAJIBWAMBIgACEQEDEQH/xAAcAAEAAwADAQEAAAAAAAAAAAAABgcIAwQFAgH/xABKEAABAwEDBQoKCQEIAwEAAAABAAIDBAUGEQcSITFBExciNVFUcZKU0ggyM1JhcnSBsrMWQlNzdZGTsbShFCMlNGKCotEkg8FE/8QAFAEBAAAAAAAAAAAAAAAAAAAAAP/EABQRAQAAAAAAAAAAAAAAAAAAAAD/2gAMAwEAAhEDEQA/AKqfM/E8J2s/WK+d2f5zusV+P1npKvW5WTOyrWoKSeugc6SSlY95E0rQXEYnQ1wAQUXuz/Od1im7P853WK0dvR2Lzd/aJu8m9HYvN39om7yDOO7P853WKbs/zndYrR29HYvN39om7yb0di83f2ibvIM47s/zndYpuz/Od1ir6vVkwsmzaKrmpIHtkioZ5GEzykB7I3OacC7A6QNBVBIPvdn+c7rFN2f5zusVdGTbJ3Zlv2dBUWpC58rzNnOE0jQc2aRjeC1wA4LWjVsUm3o7F5u/tE3eQZx3Z/nO6xTdn+c7rFaO3o7F5u/tE3eTejsXm7+0Td5BnHdn+c7rFWJkIkc603BxJ/w+bWSfrxKyt6Oxebv7RN3l6l3Lh2ddqUz2PE6OQxlmJlkfwSQSMHkjW1v5IJJI8RAukIaACSScAANZJ2BUtfbLI9znQ3SAa0Eg1LxiXfdsOgDkcdfJtXYy73rdFm2dQuwzmCSoI1lp8RnQcC4+gN2EqmoYnTuayBpe9zw1rWjFznOODQBtJJAQd+vvBW2kSa+rnkx2GV2b1AcB0YLo7s/zndYq47rZFGua196JXZxGO4wkBo9DpCCXH1cOkqUtyRWKNcDz6f7RL/8AHIM57s/zndYpuz/Od1itG70di83f2ibvJvR2Lzd/aJu8gzluz/Od1im7P853WK0bvR2Lzd/aJu8m9HYvN39om7yDOW7P853WKbs/zndYrRu9HYvN39om7yb0di83f2ibvIM5bs/zndYrlhr54P8ALzSs9SR7f2K0RvR2Lzd/aJu8utWZGrJnBFO2aA+cyZziPdJnD+iCnbJygWtZJH9nrJHgfVmO6t/54ke4hWncjLBDazmQXhYKaVxAbK0/+O5x1A46YyTqxxHp2KB34yXVV2Wmajd/a6caXODcJYxyuYMcW8rhq2gBQLXrQbLVUX+yuNsxz6e7IbNK05r5naYWEaw0Dyjhy6h6dSgpylVYsttC1zt23RzDPjw/7PgMG52vPxJbj5reU4qCaG+gIPZtS9NoWs4utCrmfj9USFsfUZgB+S8vdn+c7rFWDc3JJV260S2s40UJGLQW4zvHLmHxB6Tp9CsWlyOWRCMJmTTHDxnzPBPujzR/RBnjdXec78ym6u84/mVo3eisX7B/aJu8m9DYv2D+0S95BnLdHecfzK/N0dyn8ytHb0Vi/YP7RL3k3orF+wf2iXvIM4555T+aZ55T+a0dvRWLzd/aJu8v3eisXm7+0Td5BnESuGpx/Mru0du1lAQaKqnjw1ZszwOrjgtA70di83f2ibvLo2jkXsuoH/hOnp3bC2TPHvEmdo6COlBA7u5YrQs4gWuG1se3EBkw6HtGB6C33hXNdO91HeyMvsp/CaBnxP0Ssx5W8mjWCQeVZ/vvk/q7oYPqMJ6cuwE7AQATqD2acwnZpIPLjoUesi1J7FmZPZjzHKw4gjURtBH1mnaEGv0Xg3JvNHeykZUQDNdiWyMxxzJBhnDHk0gg8jgiDKj9Z6StSZNeKqD2GL9llt+s9JWpMmvFVB7DF+yCSoiICIiDwr98WWh+F1XynrKK1dfviy0Pwuq+U9ZRQaVyMcT0vrVP8iVTZQnIxxPS+tU/yJVNkBERARF1LWk3GCZw2QSH8mkoMp3otQ23WVNQdIkqHlvqDgx/8GtVh5A7vtq5pq2oGIhwjix2SOGLz0hhaP8AeVUsPit9UfstG5C6cQ2UxwGmSqncTy4PzB/SMD3ILBREQEREBEXj3mvLS3XiEtsSZjS8NaAM57ideDRpOA0n0BB7CLipahlWxslK4SMe0Oa5pxa5p0ggjWMFyoCIiD8Ix1rN2Vu6LbsVYfQtzaaoBcwDxWPGGez0DSHD0Ej6q0koDlus4VtlySYYugmikby6XCN3/GRx9yDOStDIlc9tryurbSbnRQvzYmkcF02glxG0MBGHpP8ApVXrT2SmjbRWTRhgwz4N1PpMpLz8X9EEtREQEREBERAREQEREHDW0kddG+KsYJI3sLXNcMWkHQQQsq3zu+67FZNTOxLWuzo3HW6J2lh9J1tPpaVrBUn4Q1AGyUdQ0eMyWJx5c0tcz4pEHn5A7XNLWy0zjwJ6fOA2bpEeTlLXP6oX4o9kmkMdr0ebtfID0blJ/wBBfqCJv1npK1Jk14qoPYYv2WW36z0lakya8VUHsMX7IJKiIgIiIPCv3xZaH4XVfKesorV1++LLQ/C6r5T1lFBpXIxxPS+tU/yJVNlCcjHE9L61T/IlU2QEREBdG3v8tUeyy/AV3l0be/y1R7LL8BQZAh8UeqFpXIqP8IpvvKj58izVD4o9ULS+Rgf4PS+vU/yJUE2REQEREBZfym11fW18gvGzcns0RxA4xNiJ4JY7Rnh2GJdhiSMCBhmjUCjd+LnU98Idzq+BK3ExTAcONx+JhwGLduGwgEBSmTLKC+6b9xtEufRvdpGt0Ljre0bW46XN9404h2iqaoZVsbJSuD2OaHNc04tcDpBBGsLJVv2JUXenfT2qzMkb1Ht2Oa76zTy9IOBBAlmTLKE+6jxBaJL6NztI1uhcTpc0bWnW5vvGnEODRyLipqhlWxslK4SMc0Oa5pBa5p0ggjWCFyoC61oUMVpxuir2CWN4wcx2lpGOOkdIC7KIIxve2PzCDqKQ0dLHRMZFSNDI2MDWtGprQMAB6MFzIgIiICIiCtstV4qy70VK6xZjAXzSBxDWOxAaCPHB2qC3Gv8AWraNoUkNdVukjkqA17THEARmuOtrQdg2qTeER5Gi9ol+AKtMm/GtD7WPhcg1QiIgIiICqLwiPIUXtMnwK3VUXhEeRovaZPgQV5kq43ovvpPkyImSrjei++k+TIiCLP1npK1Jk14qoPYYv2WW36z0lakya8VUHsMX7IJKiIgIiIPCv3xZaH4XVfKesorV1++LLQ/C6r5T1lFBpXIxxPS+tU/yJVNlCcjHE9L61T/IlU2QEREBdS2InTwTNiGLnU8gA5SWkALtogxpuToOBM0tc3gua4YOBGggg6iCrdyN3/joGss61sI2Z7twl1DOe4uLH8mLnnB3pw5MZLlSycNvCDVWK0Mqw3hN0Bs4GoHkkGoO26jsIz9JGYy5szS1wcWua4YOBGggg6iDiCEGykVM5KMpfiUV5JORsM7j7gx7jt5HbdR04Y3MgIiICIiCO33uhBfCAxVfAkbiYpgMXxu6PrNOABbtHIQCM0XhsKou5O6ntVua9ukEaWPadTmna04HowIOBC1yo/fS6VPe6Dcq4Zr24mKUDhxuO0crTgMW6jh6AQFJ5MMoT7rPEFpEvo3u07XQuP1m8rMfGb6cRtB0RBM2pa19O4PY5oLXNOLSDpBBGsLJl47AqLtTup7VZmvGlrh4kjdjmnaP6jUVLsl2UR113CntYl1G52g6zA46yB9mdZbs1jbiGiUXxDK2dodA4Oa5oLXNOLSDpBBGsL7QEREBERAREQVF4RHkaL2iX4Aq0yb8a0PtY+FysvwiPI0XtEvwBVpk341ofax8LkGqEREBERAVReER5Gi9pk+BW6qi8IjyFF7TJ8CCvMlXG9F99J8mREyVcb0X30nyZEQRZ+s9JWpMmvFVB7DF+yy2/WekrUmTXiqg9hi/ZBJUREBERB4V++LLQ/C6r5T1lFauv3xZaH4XVfKesooNK5GOJ6X1qn+RKpsoTkY4npfWqf5EqmyAiIgIiICrfKnk5F4mmqsYBtW0cJups7RsJ2SAanbcMDyiyEQY2midEXMnaWua4tc1wwII0EEHUVceSfKX4lDeN/I2Cdx9zWPJ27Gu26jp0n38qOTht4g6qsZoZVhvCboDZwNQOwPw0B3QDoAwz7LGYi5k7S1wcWua4EOBGggtOojkQbJRUzknyl+JQ3kfyNhncdewMe47dgdt1HTgTcyAiIgIiIPBvjdWnvbAYbQGBGmOQePG7lHKOUaiFmm9F3ai687qe1G4HWx48SRmxzT+41g6FrReJe27FPeqAwWk30skHjxu2Oaf3Go6igpTJblFddpwprYcXUbncF2swE7RyxnaNmsbQtCRSNmaHREOa5oIcDiCDpBBGsYLJ96rtVN1ZzBabeUskHk5G+c0/liNY/ImW5Lcoxu0RS2yS6jc7gu1mAn94ydY2axtCDQqL5ikbKA6IhzSAQQcQQdIII1hfSAiIgIiIKi8IjyNF7RL8AVaZN+NaH2sfC5WX4RHkaL2iX4Aq0yb8a0PtY+FyDVCIiAiIgKovCI8hRe0yfArdVReER5Ci9pk+BBXmSrjei++k+TIiZKuN6L76T5MiIIs/WekrUmTXiqg9hi/ZZbfrPSVqTJrxVQewxfsgkqIiAiIg8K/fFlofhdV8p6yitXX74stD8LqvlPWUUGlcjHE9L61T/IlU2UJyMcT0vrVP8iVTZAREQEREBERAVc5UsnLbyNNTY4DKtrdI1NmaNhOx42O9x5RYyIMbTROhc5lQ0tc1xa5rhg4EaCCDqKuTJPlKzsyhvG/TobBO469gY8nbsa7bqOnSffyo5OW3ka6psdoZWNbpGgNnAGgE6g/DQHdAOjVnyaJ0RcyoaWua4tc1wwcCNBBB1H0INkoqbyT5Ss/Mobxv4WhsE7j42wMeT9bY123UdOu5EBERAREQeNeu7VPemAwWm3RrY8ePG/Y5p5fRqI0FZnvbdmoupOYLRGOsxyAcCRnKOQ6sW6wfcTrFQLLdAyWyZXSNBcyaAscRpaTKxpIOzFrnDoJQV/kev1LZk0VBXYywSyBkXnQvdqAx1xk7Nmsciv1ZSuDxlQ+3RfEtWoCIiAiIgqLwiPI0XtEvwBU/YdpvsWohqaYNc+KTPaHY5pOBGnDDRpVweER5Gi9ol+AKnLJoHWrPFBTkB8szI2l2OaC44DHDHRp5EFib91o83purJ3037rR5vTdWTvr53kbS+3pevJ3E3kbS+3pevJ3EH1v3Wjzem6snfTfutHm9N1ZO+vneRtL7el68ncTeRtL7el68ncQfW/daPN6bqyd9Ru+t/Km+LImWjHFGIpHObuYcCSRhpziVIt5G0vt6XrydxN5G0vt6XrydxBHclXG9F99J8mRFPLlZKK6wK6nqqyWncyJ7i4Mc8vOLHN0AsA1uG1EFNP1npK1Jk14qoPYYv2WXJRmucHaw4j+q1FkycH2VQ5vM4x7wMD/AFCCTIiICIiDwr98WWh+F1XynrKK2JXUkdoRSQ1Yzo5InMe3EjFrwWuGI0jEEqK719jc0H6kneQcWRjiel9ap/kSqbLpWNZUFiQtgsxm5xMzs1uJOGc4vdpdifGc4+9d1AREQERRzKFbT7vWfUVFK7Nka1ojJAPDe5rG6Dr0uQSNFmzfZtnnDP0Y/wDpXlk/tl94LPpqiqOdI+NweQAOGxzmO0DVpaUEhREQFXWVHJy28rTU2QAyra3SNTZmjYeR42O9x2EWKiDG08LoXOZUNLXNcWua4YOBGggjYQVeORi/U9rk0Nqh8r44s5k+BPAGjNkOw6Rg7bqOkYn1spmTdl6f7+ysyKrGAJdojlaNGDyAeEBqdhsw1apFcq6cF0acQ0QznnAyykcOR/KeQDTgNiCQIiICIiAoNlq4oqPvKf58anKguWs4WRUY/a0/zo0FGXB4yofboviWrVlK4PGVD7dF8S1agIiICIiCovCI8jRe0S/AFVtxuMaH8Qg+MK0vCI8jRe0S/AFVtxuMaH8Qg+MINXoiICIiAiIgIiIMnX1s42VaFXE8YYVcjh6rzns/4vCuvIVaza2ztwx4dPPI0jbmvcZGHo4bm/7CvAy9XXLtztGkbiA0RT4DUMf7t59GJLSfS1Vtcy9E10qltRRjPaRmyRk4NkZyY7HDWDs6CUGrkUeuvfShvQ0GzZgH4cKF+DZm9LNvSMR6VIUBERAREQEREBERAVN+EBbwzYKGA4ku3eUcgGLYx7znH/YOVTO++UOjuqxzQ5s9ThwYGHEg7C8jxG9Ok7AVm+1rSltaaSotF2fJI/Oe7UOQADYAAABsACDqq7/B+toSQz0Up4Ucm6sH+h+Afh0PGP8A7Aq2tW5NVZdBBX1LcGSSEOYRwo2Ow3Fx9bhdGLNpOHl3ctuW7tTFU0Pjxu0tJwa9p0OafQR+RwOxBrlF4V072Ul6ohJZjxnYDPicQJYzyFv/AN1HYvdQEREBERAREQEREBUzl8vK1wjs+lOLg9ss2GwAf3bT6Tjn+5vKpBlCyowWAHQWKW1FVhhiNMUR5XEeM7/QPfhtz9VVL6p75Kt5e97i573HFznHSSSgkeTGjdXWrRtj+rPuh9DY2l37gD3rUiqvIfdB9lxvrrSbmyTMDYmkcJsOglx5C8hujkaOVWogIiICIiCovCI8jRe0S/AFVtxuMaH8Qg+MK0vCI8jRe0S/AFVtxuMaH8Qg+MINXoiICIiAiIgIiIOKqp2VbHR1TQ9j2lrmuGLS06CCORUDf3JVUWK50132uqaYknMbi6eIcmGuRvpGnlG06DRBjTb6Wu94I/Yr0IberYBhDWVLByNqJQPyDlqS2Lr0FtnG1aWKZ3nOYM/r6/6rwJclFiynE0pHobNKB+Qcgz99I6/ntV2mXvJ9I6/ntV2mXvK/t6OxebO7RN3k3o7F5s/tE3eQUD9I6/ntV2mXvJ9I6/ntV2mXvK/t6OxebP7RN3k3o7F5s/tE3eQUD9I6/ntV2mXvJ9I6/ntV2mXvK/t6OxebP7RN3k3o7F5s/tE3eQUD9I6/ntV2mXvLjmtysqBhPV1LxyOqJCPyLloLeksXmzu0Td5fcOSixYjiKUn0OmlcPyLkGbIIXTODKZpe9x4LGNLnuPoaNJKuDJ1kleXMqb2NzQ0hzKY4EkjSDJhsx+ptw07Wq17HsCjsMYWRTxQYjTmMAcel2s+9ekg4K2kjro3xVjBJG9ha5pHBLToIWeb+5Mqm7bnS2W11TSYkhzRnSxDke0awPPHvw26NRBjWGUsIdA4tI1OaSHDocNS9IXirxqrartMveWmbWuVZlsOL7QpInvOt4bmvPS5uBK8bemsXmzv15u8goD6R1/PartMveT6R1/PartMveWgN6axebO/Xl7yb09i82P68veQZ/wDpHX89qu0y95PpHX89qu0y95aA3p7F5sf1pe8m9PYvNnfry95Bn/6R1/PartMveT6R1/PartMveWgN6axebO/Xl7y/N6axebO/Xm7yCgPpHX89qu0y95cc1u1tQC2erqXtOtrqiUtPSC7StB70ti82d+vN3l+syT2KwgimccDqM8pH5FyDOFHSvrHtioWOle7xWMaXPPQ0K5MnuSPcHMqb2AFwIcymBxaDrBkI0OI80aOUnUrSsew6Sw25tkQRwA68xgBPSdbj0r0EHWtA5kUmZowhfhhow4JWToryWg4AmuqvFH/6Ze8tbyxiVpbJpBaQeg6CoSMkdijVTO/Xm7yCgfpHX89qu0y95PpHX89qu0y95X9vSWLzZ3aJu8m9JYvNndom7yCgfpHX89qu0y95PpHX89qu0y95X9vSWLzZ3aJu8m9JYvNndom7yDPFbadRaAAtCeacNJIEsr3gE68A8nAr0bjcY0P4hB8YV7b0li82d2ibvLsWfkxsmzpY5qSnc2SORr2EzSnBzTiDgXYHSEExREQEREBERAREQEREBERAREQ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9" name="AutoShape 14" descr="data:image/jpeg;base64,/9j/4AAQSkZJRgABAQAAAQABAAD/2wCEAAkGBxAHEhMSBxIWEBMWDRQXFxUVFRsZEhgXGBobGRcfIBYZKCgsGRslHBMTIjEiMSk3Ly4yFyAzODMsOCg5Li4BCgoKBQUFDgUFDisZExkrKysrKysrKysrKysrKysrKysrKysrKysrKysrKysrKysrKysrKysrKysrKysrKysrK//AABEIAJIBWAMBIgACEQEDEQH/xAAcAAEAAwADAQEAAAAAAAAAAAAABgcIAwQFAgH/xABKEAABAwEDBQoKCQEIAwEAAAABAAIDBAUGEQcSITFBExciNVFUcZKU0ggyM1JhcnSBsrMWQlNzdZGTsbShFCMlNGKCotEkg8FE/8QAFAEBAAAAAAAAAAAAAAAAAAAAAP/EABQRAQAAAAAAAAAAAAAAAAAAAAD/2gAMAwEAAhEDEQA/AKqfM/E8J2s/WK+d2f5zusV+P1npKvW5WTOyrWoKSeugc6SSlY95E0rQXEYnQ1wAQUXuz/Od1im7P853WK0dvR2Lzd/aJu8m9HYvN39om7yDOO7P853WKbs/zndYrR29HYvN39om7yb0di83f2ibvIM47s/zndYpuz/Od1ir6vVkwsmzaKrmpIHtkioZ5GEzykB7I3OacC7A6QNBVBIPvdn+c7rFN2f5zusVdGTbJ3Zlv2dBUWpC58rzNnOE0jQc2aRjeC1wA4LWjVsUm3o7F5u/tE3eQZx3Z/nO6xTdn+c7rFaO3o7F5u/tE3eTejsXm7+0Td5BnHdn+c7rFWJkIkc603BxJ/w+bWSfrxKyt6Oxebv7RN3l6l3Lh2ddqUz2PE6OQxlmJlkfwSQSMHkjW1v5IJJI8RAukIaACSScAANZJ2BUtfbLI9znQ3SAa0Eg1LxiXfdsOgDkcdfJtXYy73rdFm2dQuwzmCSoI1lp8RnQcC4+gN2EqmoYnTuayBpe9zw1rWjFznOODQBtJJAQd+vvBW2kSa+rnkx2GV2b1AcB0YLo7s/zndYq47rZFGua196JXZxGO4wkBo9DpCCXH1cOkqUtyRWKNcDz6f7RL/8AHIM57s/zndYpuz/Od1itG70di83f2ibvJvR2Lzd/aJu8gzluz/Od1im7P853WK0bvR2Lzd/aJu8m9HYvN39om7yDOW7P853WKbs/zndYrRu9HYvN39om7yb0di83f2ibvIM5bs/zndYrlhr54P8ALzSs9SR7f2K0RvR2Lzd/aJu8utWZGrJnBFO2aA+cyZziPdJnD+iCnbJygWtZJH9nrJHgfVmO6t/54ke4hWncjLBDazmQXhYKaVxAbK0/+O5x1A46YyTqxxHp2KB34yXVV2Wmajd/a6caXODcJYxyuYMcW8rhq2gBQLXrQbLVUX+yuNsxz6e7IbNK05r5naYWEaw0Dyjhy6h6dSgpylVYsttC1zt23RzDPjw/7PgMG52vPxJbj5reU4qCaG+gIPZtS9NoWs4utCrmfj9USFsfUZgB+S8vdn+c7rFWDc3JJV260S2s40UJGLQW4zvHLmHxB6Tp9CsWlyOWRCMJmTTHDxnzPBPujzR/RBnjdXec78ym6u84/mVo3eisX7B/aJu8m9DYv2D+0S95BnLdHecfzK/N0dyn8ytHb0Vi/YP7RL3k3orF+wf2iXvIM4555T+aZ55T+a0dvRWLzd/aJu8v3eisXm7+0Td5BnESuGpx/Mru0du1lAQaKqnjw1ZszwOrjgtA70di83f2ibvLo2jkXsuoH/hOnp3bC2TPHvEmdo6COlBA7u5YrQs4gWuG1se3EBkw6HtGB6C33hXNdO91HeyMvsp/CaBnxP0Ssx5W8mjWCQeVZ/vvk/q7oYPqMJ6cuwE7AQATqD2acwnZpIPLjoUesi1J7FmZPZjzHKw4gjURtBH1mnaEGv0Xg3JvNHeykZUQDNdiWyMxxzJBhnDHk0gg8jgiDKj9Z6StSZNeKqD2GL9llt+s9JWpMmvFVB7DF+yCSoiICIiDwr98WWh+F1XynrKK1dfviy0Pwuq+U9ZRQaVyMcT0vrVP8iVTZQnIxxPS+tU/yJVNkBERARF1LWk3GCZw2QSH8mkoMp3otQ23WVNQdIkqHlvqDgx/8GtVh5A7vtq5pq2oGIhwjix2SOGLz0hhaP8AeVUsPit9UfstG5C6cQ2UxwGmSqncTy4PzB/SMD3ILBREQEREBEXj3mvLS3XiEtsSZjS8NaAM57ideDRpOA0n0BB7CLipahlWxslK4SMe0Oa5pxa5p0ggjWMFyoCIiD8Ix1rN2Vu6LbsVYfQtzaaoBcwDxWPGGez0DSHD0Ej6q0koDlus4VtlySYYugmikby6XCN3/GRx9yDOStDIlc9tryurbSbnRQvzYmkcF02glxG0MBGHpP8ApVXrT2SmjbRWTRhgwz4N1PpMpLz8X9EEtREQEREBERAREQEREHDW0kddG+KsYJI3sLXNcMWkHQQQsq3zu+67FZNTOxLWuzo3HW6J2lh9J1tPpaVrBUn4Q1AGyUdQ0eMyWJx5c0tcz4pEHn5A7XNLWy0zjwJ6fOA2bpEeTlLXP6oX4o9kmkMdr0ebtfID0blJ/wBBfqCJv1npK1Jk14qoPYYv2WW36z0lakya8VUHsMX7IJKiIgIiIPCv3xZaH4XVfKesorV1++LLQ/C6r5T1lFBpXIxxPS+tU/yJVNlCcjHE9L61T/IlU2QEREBdG3v8tUeyy/AV3l0be/y1R7LL8BQZAh8UeqFpXIqP8IpvvKj58izVD4o9ULS+Rgf4PS+vU/yJUE2REQEREBZfym11fW18gvGzcns0RxA4xNiJ4JY7Rnh2GJdhiSMCBhmjUCjd+LnU98Idzq+BK3ExTAcONx+JhwGLduGwgEBSmTLKC+6b9xtEufRvdpGt0Ljre0bW46XN9404h2iqaoZVsbJSuD2OaHNc04tcDpBBGsLJVv2JUXenfT2qzMkb1Ht2Oa76zTy9IOBBAlmTLKE+6jxBaJL6NztI1uhcTpc0bWnW5vvGnEODRyLipqhlWxslK4SMc0Oa5pBa5p0ggjWCFyoC61oUMVpxuir2CWN4wcx2lpGOOkdIC7KIIxve2PzCDqKQ0dLHRMZFSNDI2MDWtGprQMAB6MFzIgIiICIiCtstV4qy70VK6xZjAXzSBxDWOxAaCPHB2qC3Gv8AWraNoUkNdVukjkqA17THEARmuOtrQdg2qTeER5Gi9ol+AKtMm/GtD7WPhcg1QiIgIiICqLwiPIUXtMnwK3VUXhEeRovaZPgQV5kq43ovvpPkyImSrjei++k+TIiCLP1npK1Jk14qoPYYv2WW36z0lakya8VUHsMX7IJKiIgIiIPCv3xZaH4XVfKesorV1++LLQ/C6r5T1lFBpXIxxPS+tU/yJVNlCcjHE9L61T/IlU2QEREBdS2InTwTNiGLnU8gA5SWkALtogxpuToOBM0tc3gua4YOBGggg6iCrdyN3/joGss61sI2Z7twl1DOe4uLH8mLnnB3pw5MZLlSycNvCDVWK0Mqw3hN0Bs4GoHkkGoO26jsIz9JGYy5szS1wcWua4YOBGggg6iDiCEGykVM5KMpfiUV5JORsM7j7gx7jt5HbdR04Y3MgIiICIiCO33uhBfCAxVfAkbiYpgMXxu6PrNOABbtHIQCM0XhsKou5O6ntVua9ukEaWPadTmna04HowIOBC1yo/fS6VPe6Dcq4Zr24mKUDhxuO0crTgMW6jh6AQFJ5MMoT7rPEFpEvo3u07XQuP1m8rMfGb6cRtB0RBM2pa19O4PY5oLXNOLSDpBBGsLJl47AqLtTup7VZmvGlrh4kjdjmnaP6jUVLsl2UR113CntYl1G52g6zA46yB9mdZbs1jbiGiUXxDK2dodA4Oa5oLXNOLSDpBBGsL7QEREBERAREQVF4RHkaL2iX4Aq0yb8a0PtY+FysvwiPI0XtEvwBVpk341ofax8LkGqEREBERAVReER5Gi9pk+BW6qi8IjyFF7TJ8CCvMlXG9F99J8mREyVcb0X30nyZEQRZ+s9JWpMmvFVB7DF+yy2/WekrUmTXiqg9hi/ZBJUREBERB4V++LLQ/C6r5T1lFauv3xZaH4XVfKesooNK5GOJ6X1qn+RKpsoTkY4npfWqf5EqmyAiIgIiICrfKnk5F4mmqsYBtW0cJups7RsJ2SAanbcMDyiyEQY2midEXMnaWua4tc1wwII0EEHUVceSfKX4lDeN/I2Cdx9zWPJ27Gu26jp0n38qOTht4g6qsZoZVhvCboDZwNQOwPw0B3QDoAwz7LGYi5k7S1wcWua4EOBGggtOojkQbJRUzknyl+JQ3kfyNhncdewMe47dgdt1HTgTcyAiIgIiIPBvjdWnvbAYbQGBGmOQePG7lHKOUaiFmm9F3ai687qe1G4HWx48SRmxzT+41g6FrReJe27FPeqAwWk30skHjxu2Oaf3Go6igpTJblFddpwprYcXUbncF2swE7RyxnaNmsbQtCRSNmaHREOa5oIcDiCDpBBGsYLJ96rtVN1ZzBabeUskHk5G+c0/liNY/ImW5Lcoxu0RS2yS6jc7gu1mAn94ydY2axtCDQqL5ikbKA6IhzSAQQcQQdIII1hfSAiIgIiIKi8IjyNF7RL8AVaZN+NaH2sfC5WX4RHkaL2iX4Aq0yb8a0PtY+FyDVCIiAiIgKovCI8hRe0yfArdVReER5Ci9pk+BBXmSrjei++k+TIiZKuN6L76T5MiIIs/WekrUmTXiqg9hi/ZZbfrPSVqTJrxVQewxfsgkqIiAiIg8K/fFlofhdV8p6yitXX74stD8LqvlPWUUGlcjHE9L61T/IlU2UJyMcT0vrVP8iVTZAREQEREBERAVc5UsnLbyNNTY4DKtrdI1NmaNhOx42O9x5RYyIMbTROhc5lQ0tc1xa5rhg4EaCCDqKuTJPlKzsyhvG/TobBO469gY8nbsa7bqOnSffyo5OW3ka6psdoZWNbpGgNnAGgE6g/DQHdAOjVnyaJ0RcyoaWua4tc1wwcCNBBB1H0INkoqbyT5Ss/Mobxv4WhsE7j42wMeT9bY123UdOu5EBERAREQeNeu7VPemAwWm3RrY8ePG/Y5p5fRqI0FZnvbdmoupOYLRGOsxyAcCRnKOQ6sW6wfcTrFQLLdAyWyZXSNBcyaAscRpaTKxpIOzFrnDoJQV/kev1LZk0VBXYywSyBkXnQvdqAx1xk7Nmsciv1ZSuDxlQ+3RfEtWoCIiAiIgqLwiPI0XtEvwBU/YdpvsWohqaYNc+KTPaHY5pOBGnDDRpVweER5Gi9ol+AKnLJoHWrPFBTkB8szI2l2OaC44DHDHRp5EFib91o83purJ3037rR5vTdWTvr53kbS+3pevJ3E3kbS+3pevJ3EH1v3Wjzem6snfTfutHm9N1ZO+vneRtL7el68ncTeRtL7el68ncQfW/daPN6bqyd9Ru+t/Km+LImWjHFGIpHObuYcCSRhpziVIt5G0vt6XrydxN5G0vt6XrydxBHclXG9F99J8mRFPLlZKK6wK6nqqyWncyJ7i4Mc8vOLHN0AsA1uG1EFNP1npK1Jk14qoPYYv2WXJRmucHaw4j+q1FkycH2VQ5vM4x7wMD/AFCCTIiICIiDwr98WWh+F1XynrKK2JXUkdoRSQ1Yzo5InMe3EjFrwWuGI0jEEqK719jc0H6kneQcWRjiel9ap/kSqbLpWNZUFiQtgsxm5xMzs1uJOGc4vdpdifGc4+9d1AREQERRzKFbT7vWfUVFK7Nka1ojJAPDe5rG6Dr0uQSNFmzfZtnnDP0Y/wDpXlk/tl94LPpqiqOdI+NweQAOGxzmO0DVpaUEhREQFXWVHJy28rTU2QAyra3SNTZmjYeR42O9x2EWKiDG08LoXOZUNLXNcWua4YOBGggjYQVeORi/U9rk0Nqh8r44s5k+BPAGjNkOw6Rg7bqOkYn1spmTdl6f7+ysyKrGAJdojlaNGDyAeEBqdhsw1apFcq6cF0acQ0QznnAyykcOR/KeQDTgNiCQIiICIiAoNlq4oqPvKf58anKguWs4WRUY/a0/zo0FGXB4yofboviWrVlK4PGVD7dF8S1agIiICIiCovCI8jRe0S/AFVtxuMaH8Qg+MK0vCI8jRe0S/AFVtxuMaH8Qg+MINXoiICIiAiIgIiIMnX1s42VaFXE8YYVcjh6rzns/4vCuvIVaza2ztwx4dPPI0jbmvcZGHo4bm/7CvAy9XXLtztGkbiA0RT4DUMf7t59GJLSfS1Vtcy9E10qltRRjPaRmyRk4NkZyY7HDWDs6CUGrkUeuvfShvQ0GzZgH4cKF+DZm9LNvSMR6VIUBERAREQEREBERAVN+EBbwzYKGA4ku3eUcgGLYx7znH/YOVTO++UOjuqxzQ5s9ThwYGHEg7C8jxG9Ok7AVm+1rSltaaSotF2fJI/Oe7UOQADYAAABsACDqq7/B+toSQz0Up4Ucm6sH+h+Afh0PGP8A7Aq2tW5NVZdBBX1LcGSSEOYRwo2Ow3Fx9bhdGLNpOHl3ctuW7tTFU0Pjxu0tJwa9p0OafQR+RwOxBrlF4V072Ul6ohJZjxnYDPicQJYzyFv/AN1HYvdQEREBERAREQEREBUzl8vK1wjs+lOLg9ss2GwAf3bT6Tjn+5vKpBlCyowWAHQWKW1FVhhiNMUR5XEeM7/QPfhtz9VVL6p75Kt5e97i573HFznHSSSgkeTGjdXWrRtj+rPuh9DY2l37gD3rUiqvIfdB9lxvrrSbmyTMDYmkcJsOglx5C8hujkaOVWogIiICIiCovCI8jRe0S/AFVtxuMaH8Qg+MK0vCI8jRe0S/AFVtxuMaH8Qg+MINXoiICIiAiIgIiIOKqp2VbHR1TQ9j2lrmuGLS06CCORUDf3JVUWK50132uqaYknMbi6eIcmGuRvpGnlG06DRBjTb6Wu94I/Yr0IberYBhDWVLByNqJQPyDlqS2Lr0FtnG1aWKZ3nOYM/r6/6rwJclFiynE0pHobNKB+Qcgz99I6/ntV2mXvJ9I6/ntV2mXvK/t6OxebO7RN3k3o7F5s/tE3eQUD9I6/ntV2mXvJ9I6/ntV2mXvK/t6OxebP7RN3k3o7F5s/tE3eQUD9I6/ntV2mXvJ9I6/ntV2mXvK/t6OxebP7RN3k3o7F5s/tE3eQUD9I6/ntV2mXvLjmtysqBhPV1LxyOqJCPyLloLeksXmzu0Td5fcOSixYjiKUn0OmlcPyLkGbIIXTODKZpe9x4LGNLnuPoaNJKuDJ1kleXMqb2NzQ0hzKY4EkjSDJhsx+ptw07Wq17HsCjsMYWRTxQYjTmMAcel2s+9ekg4K2kjro3xVjBJG9ha5pHBLToIWeb+5Mqm7bnS2W11TSYkhzRnSxDke0awPPHvw26NRBjWGUsIdA4tI1OaSHDocNS9IXirxqrartMveWmbWuVZlsOL7QpInvOt4bmvPS5uBK8bemsXmzv15u8goD6R1/PartMveT6R1/PartMveWgN6axebO/Xl7yb09i82P68veQZ/wDpHX89qu0y95PpHX89qu0y95aA3p7F5sf1pe8m9PYvNnfry95Bn/6R1/PartMveT6R1/PartMveWgN6axebO/Xl7y/N6axebO/Xm7yCgPpHX89qu0y95cc1u1tQC2erqXtOtrqiUtPSC7StB70ti82d+vN3l+syT2KwgimccDqM8pH5FyDOFHSvrHtioWOle7xWMaXPPQ0K5MnuSPcHMqb2AFwIcymBxaDrBkI0OI80aOUnUrSsew6Sw25tkQRwA68xgBPSdbj0r0EHWtA5kUmZowhfhhow4JWToryWg4AmuqvFH/6Ze8tbyxiVpbJpBaQeg6CoSMkdijVTO/Xm7yCgfpHX89qu0y95PpHX89qu0y95X9vSWLzZ3aJu8m9JYvNndom7yCgfpHX89qu0y95PpHX89qu0y95X9vSWLzZ3aJu8m9JYvNndom7yDPFbadRaAAtCeacNJIEsr3gE68A8nAr0bjcY0P4hB8YV7b0li82d2ibvLsWfkxsmzpY5qSnc2SORr2EzSnBzTiDgXYHSEExREQEREBERAREQEREBERAREQ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70" name="Text Box 3"/>
          <p:cNvSpPr txBox="1">
            <a:spLocks noChangeArrowheads="1"/>
          </p:cNvSpPr>
          <p:nvPr/>
        </p:nvSpPr>
        <p:spPr bwMode="auto">
          <a:xfrm>
            <a:off x="447675" y="4941888"/>
            <a:ext cx="1263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>
                <a:latin typeface="Tahoma" pitchFamily="34" charset="0"/>
              </a:rPr>
              <a:t>Apoio:    </a:t>
            </a:r>
          </a:p>
        </p:txBody>
      </p:sp>
      <p:pic>
        <p:nvPicPr>
          <p:cNvPr id="4917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84250"/>
            <a:ext cx="4884738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72" name="Picture 28" descr="http://www.faroldenoticias.com.br/site/wp-content/uploads/2012/11/IP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3763963"/>
            <a:ext cx="10445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3" name="Picture 4" descr="http://www.cpatsa.embrapa.br:8080/imagens/semiarid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29125"/>
            <a:ext cx="9271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4" name="Picture 2" descr="http://www.emater.go.gov.br/wp-content/uploads/2013/08/Embrapa-Algod%C3%A3o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4130675"/>
            <a:ext cx="10715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5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3890963"/>
            <a:ext cx="949325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7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8"/>
          <a:stretch>
            <a:fillRect/>
          </a:stretch>
        </p:blipFill>
        <p:spPr bwMode="auto">
          <a:xfrm>
            <a:off x="3903663" y="4891088"/>
            <a:ext cx="836612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7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4072" r="3880" b="13680"/>
          <a:stretch>
            <a:fillRect/>
          </a:stretch>
        </p:blipFill>
        <p:spPr bwMode="auto">
          <a:xfrm>
            <a:off x="155575" y="3940175"/>
            <a:ext cx="1030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logo_cnp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5850"/>
            <a:ext cx="13684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fine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6165850"/>
            <a:ext cx="115093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19510" r="77312" b="71635"/>
          <a:stretch>
            <a:fillRect/>
          </a:stretch>
        </p:blipFill>
        <p:spPr bwMode="auto">
          <a:xfrm>
            <a:off x="4067175" y="6165850"/>
            <a:ext cx="15843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20465" r="72153" b="74608"/>
          <a:stretch>
            <a:fillRect/>
          </a:stretch>
        </p:blipFill>
        <p:spPr bwMode="auto">
          <a:xfrm>
            <a:off x="5753100" y="6284913"/>
            <a:ext cx="14112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9" r="64966" b="5556"/>
          <a:stretch>
            <a:fillRect/>
          </a:stretch>
        </p:blipFill>
        <p:spPr bwMode="auto">
          <a:xfrm>
            <a:off x="7235825" y="6237288"/>
            <a:ext cx="18002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5" t="49736" r="47624" b="13791"/>
          <a:stretch>
            <a:fillRect/>
          </a:stretch>
        </p:blipFill>
        <p:spPr bwMode="auto">
          <a:xfrm>
            <a:off x="1711325" y="5949950"/>
            <a:ext cx="10080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1" descr="logoufp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4457700"/>
            <a:ext cx="12033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954963" y="5849938"/>
            <a:ext cx="1296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UFPE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419350" y="4437063"/>
            <a:ext cx="2535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tercilio@ufpe.br</a:t>
            </a:r>
          </a:p>
        </p:txBody>
      </p:sp>
      <p:pic>
        <p:nvPicPr>
          <p:cNvPr id="5018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4943475"/>
            <a:ext cx="20161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360613" y="3478213"/>
            <a:ext cx="16351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Obrigado.</a:t>
            </a:r>
            <a:endParaRPr lang="pt-BR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2" name="Picture 2" descr="Resultado de imagem para palma forrageira"/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89" y="453359"/>
            <a:ext cx="6526200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17345" r="20834" b="39836"/>
          <a:stretch>
            <a:fillRect/>
          </a:stretch>
        </p:blipFill>
        <p:spPr bwMode="auto">
          <a:xfrm>
            <a:off x="823913" y="765175"/>
            <a:ext cx="6627812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26375" r="26375" b="59843"/>
          <a:stretch>
            <a:fillRect/>
          </a:stretch>
        </p:blipFill>
        <p:spPr bwMode="auto">
          <a:xfrm>
            <a:off x="3384550" y="6051550"/>
            <a:ext cx="4283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4" t="84453" r="20715" b="11861"/>
          <a:stretch>
            <a:fillRect/>
          </a:stretch>
        </p:blipFill>
        <p:spPr bwMode="auto">
          <a:xfrm>
            <a:off x="5364163" y="6529388"/>
            <a:ext cx="37449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1924050" y="3573463"/>
            <a:ext cx="2573338" cy="8651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107950" y="115888"/>
            <a:ext cx="8964613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dirty="0">
                <a:ea typeface="+mj-ea"/>
              </a:rPr>
              <a:t>...</a:t>
            </a:r>
            <a:r>
              <a:rPr lang="pt-BR" sz="3600" dirty="0" err="1">
                <a:ea typeface="+mj-ea"/>
              </a:rPr>
              <a:t>Ômicas</a:t>
            </a:r>
            <a:r>
              <a:rPr lang="pt-BR" sz="3600" dirty="0">
                <a:ea typeface="+mj-ea"/>
              </a:rPr>
              <a:t> em níveis...</a:t>
            </a:r>
            <a:endParaRPr lang="pt-BR" sz="3600" dirty="0">
              <a:ea typeface="+mj-ea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50825" y="1125538"/>
            <a:ext cx="1439863" cy="574675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2400" dirty="0">
                <a:ea typeface="+mj-ea"/>
              </a:rPr>
              <a:t>Fenótipo</a:t>
            </a:r>
            <a:endParaRPr lang="pt-BR" sz="3600" dirty="0">
              <a:ea typeface="+mj-ea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80975" y="6110288"/>
            <a:ext cx="1438275" cy="57626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2400" dirty="0">
                <a:ea typeface="+mj-ea"/>
              </a:rPr>
              <a:t>Genótipo</a:t>
            </a:r>
            <a:endParaRPr lang="pt-BR" sz="3600" dirty="0">
              <a:ea typeface="+mj-ea"/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539750" y="1628775"/>
            <a:ext cx="0" cy="448151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07950" y="188913"/>
            <a:ext cx="8964613" cy="1143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dirty="0">
                <a:ea typeface="+mj-ea"/>
              </a:rPr>
              <a:t>Contribuições para o Melhoramento e </a:t>
            </a:r>
            <a:r>
              <a:rPr lang="pt-BR" sz="3600" dirty="0" err="1">
                <a:ea typeface="+mj-ea"/>
              </a:rPr>
              <a:t>Bioprospecção</a:t>
            </a:r>
            <a:r>
              <a:rPr lang="pt-BR" sz="3600" dirty="0">
                <a:ea typeface="+mj-ea"/>
              </a:rPr>
              <a:t> (</a:t>
            </a:r>
            <a:r>
              <a:rPr lang="pt-BR" sz="3600" dirty="0">
                <a:solidFill>
                  <a:srgbClr val="FF0000"/>
                </a:solidFill>
                <a:ea typeface="+mj-ea"/>
              </a:rPr>
              <a:t>culturas &amp; nativas</a:t>
            </a:r>
            <a:r>
              <a:rPr lang="pt-BR" sz="3600" dirty="0">
                <a:ea typeface="+mj-ea"/>
              </a:rPr>
              <a:t>)</a:t>
            </a:r>
            <a:endParaRPr lang="pt-BR" sz="3600" dirty="0">
              <a:ea typeface="+mj-ea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331913"/>
            <a:ext cx="4640262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44675"/>
            <a:ext cx="3719512" cy="27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678363"/>
            <a:ext cx="4837113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92600"/>
            <a:ext cx="3421063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07950" y="188913"/>
            <a:ext cx="8964613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dirty="0">
                <a:ea typeface="+mj-ea"/>
              </a:rPr>
              <a:t>Por que </a:t>
            </a:r>
            <a:r>
              <a:rPr lang="pt-BR" sz="3600" dirty="0" err="1">
                <a:ea typeface="+mj-ea"/>
              </a:rPr>
              <a:t>ômicas</a:t>
            </a:r>
            <a:r>
              <a:rPr lang="pt-BR" sz="3600" dirty="0">
                <a:ea typeface="+mj-ea"/>
              </a:rPr>
              <a:t>?</a:t>
            </a:r>
            <a:endParaRPr lang="pt-BR" sz="3600" dirty="0">
              <a:ea typeface="+mj-ea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5100" y="1484313"/>
            <a:ext cx="8891588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Não basta ter o gene no genoma.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Em geral todos os materiais na mesma espécie/gênero possuem os mesmos genes. Já os promotores...?</a:t>
            </a:r>
          </a:p>
          <a:p>
            <a:pPr>
              <a:spcBef>
                <a:spcPct val="50000"/>
              </a:spcBef>
              <a:defRPr/>
            </a:pPr>
            <a:r>
              <a:rPr lang="pt-BR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Melhoramento estrutural.</a:t>
            </a:r>
          </a:p>
          <a:p>
            <a:pPr>
              <a:spcBef>
                <a:spcPct val="50000"/>
              </a:spcBef>
              <a:defRPr/>
            </a:pPr>
            <a:endParaRPr lang="pt-BR" sz="2400" dirty="0">
              <a:latin typeface="Tahoma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O que regula o gene? É expresso quando necessário?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É expresso em resposta ao que ele deve responder?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É expresso na </a:t>
            </a:r>
            <a:r>
              <a:rPr lang="pt-BR" sz="2400" dirty="0" err="1">
                <a:latin typeface="Tahoma" pitchFamily="34" charset="0"/>
              </a:rPr>
              <a:t>intensidadde</a:t>
            </a:r>
            <a:r>
              <a:rPr lang="pt-BR" sz="2400" dirty="0">
                <a:latin typeface="Tahoma" pitchFamily="34" charset="0"/>
              </a:rPr>
              <a:t> adequada para resultar no fenótipo esperado?</a:t>
            </a:r>
          </a:p>
          <a:p>
            <a:pPr>
              <a:spcBef>
                <a:spcPct val="50000"/>
              </a:spcBef>
              <a:defRPr/>
            </a:pPr>
            <a:r>
              <a:rPr lang="pt-BR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Melhoramento  funcional.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07950" y="188913"/>
            <a:ext cx="8964613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200" dirty="0">
                <a:ea typeface="+mj-ea"/>
              </a:rPr>
              <a:t>Contribuições da </a:t>
            </a:r>
            <a:r>
              <a:rPr lang="pt-BR" sz="3200" dirty="0" err="1">
                <a:ea typeface="+mj-ea"/>
              </a:rPr>
              <a:t>P</a:t>
            </a:r>
            <a:r>
              <a:rPr lang="pt-BR" sz="3200" dirty="0" err="1">
                <a:ea typeface="+mj-ea"/>
              </a:rPr>
              <a:t>roteômica</a:t>
            </a:r>
            <a:r>
              <a:rPr lang="pt-BR" sz="3200" dirty="0">
                <a:ea typeface="+mj-ea"/>
              </a:rPr>
              <a:t> ao Melhoramento</a:t>
            </a:r>
            <a:endParaRPr lang="pt-BR" sz="3200" dirty="0">
              <a:ea typeface="+mj-ea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9063" y="1341438"/>
            <a:ext cx="889158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Seleção de </a:t>
            </a:r>
            <a:r>
              <a:rPr lang="pt-BR" sz="2400" dirty="0" err="1">
                <a:latin typeface="Tahoma" pitchFamily="34" charset="0"/>
              </a:rPr>
              <a:t>biomarcadores</a:t>
            </a:r>
            <a:r>
              <a:rPr lang="pt-BR" sz="2400" dirty="0">
                <a:latin typeface="Tahoma" pitchFamily="34" charset="0"/>
              </a:rPr>
              <a:t> (genes/proteínas). Novos?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Validação experimental (modelos).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Elucidação de mecanismos biológicos!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	</a:t>
            </a:r>
            <a:r>
              <a:rPr lang="pt-BR" sz="2400" b="1" dirty="0">
                <a:solidFill>
                  <a:srgbClr val="FF0000"/>
                </a:solidFill>
                <a:latin typeface="Tahoma" pitchFamily="34" charset="0"/>
              </a:rPr>
              <a:t>É resistente. Por quê?</a:t>
            </a:r>
          </a:p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                </a:t>
            </a:r>
            <a:r>
              <a:rPr lang="pt-B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Physiologia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/Bioquímica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latin typeface="Tahoma" pitchFamily="34" charset="0"/>
              </a:rPr>
              <a:t>Dados Moleculares ------------------</a:t>
            </a:r>
            <a:r>
              <a:rPr lang="pt-BR" sz="2400" dirty="0">
                <a:latin typeface="Tahoma" pitchFamily="34" charset="0"/>
                <a:sym typeface="Wingdings" pitchFamily="2" charset="2"/>
              </a:rPr>
              <a:t> Utilidade Melhoramento</a:t>
            </a:r>
            <a:endParaRPr lang="pt-BR" sz="2400" dirty="0">
              <a:latin typeface="Tahoma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pt-BR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5" b="38651"/>
          <a:stretch>
            <a:fillRect/>
          </a:stretch>
        </p:blipFill>
        <p:spPr bwMode="auto">
          <a:xfrm>
            <a:off x="1231900" y="4652963"/>
            <a:ext cx="6667500" cy="21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6" t="12164" r="51025" b="19585"/>
          <a:stretch>
            <a:fillRect/>
          </a:stretch>
        </p:blipFill>
        <p:spPr bwMode="auto">
          <a:xfrm>
            <a:off x="5038725" y="17463"/>
            <a:ext cx="3986213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6" t="80998" r="51025" b="6116"/>
          <a:stretch>
            <a:fillRect/>
          </a:stretch>
        </p:blipFill>
        <p:spPr bwMode="auto">
          <a:xfrm>
            <a:off x="34925" y="188913"/>
            <a:ext cx="512445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1" t="23918" r="29488" b="50606"/>
          <a:stretch>
            <a:fillRect/>
          </a:stretch>
        </p:blipFill>
        <p:spPr bwMode="auto">
          <a:xfrm>
            <a:off x="107950" y="5157788"/>
            <a:ext cx="5141913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84200" y="2917825"/>
            <a:ext cx="41878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Seleção assistida por Marcadores</a:t>
            </a:r>
          </a:p>
          <a:p>
            <a:pPr>
              <a:spcBef>
                <a:spcPct val="50000"/>
              </a:spcBef>
              <a:defRPr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Ferramenta auxiliar</a:t>
            </a:r>
          </a:p>
          <a:p>
            <a:pPr>
              <a:spcBef>
                <a:spcPct val="50000"/>
              </a:spcBef>
              <a:defRPr/>
            </a:pP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4547</TotalTime>
  <Words>1437</Words>
  <Application>Microsoft Office PowerPoint</Application>
  <PresentationFormat>Apresentação na tela (4:3)</PresentationFormat>
  <Paragraphs>288</Paragraphs>
  <Slides>47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6" baseType="lpstr">
      <vt:lpstr>Arial</vt:lpstr>
      <vt:lpstr>Calibri</vt:lpstr>
      <vt:lpstr>Lucida Sans Unicode</vt:lpstr>
      <vt:lpstr>SimSun</vt:lpstr>
      <vt:lpstr>Tahoma</vt:lpstr>
      <vt:lpstr>Wingdings</vt:lpstr>
      <vt:lpstr>Adobe Caslon Pro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Interação Planta-Praga</vt:lpstr>
      <vt:lpstr>Apresentação do PowerPoint</vt:lpstr>
      <vt:lpstr>Apresentação do PowerPoint</vt:lpstr>
      <vt:lpstr>Apresentação do PowerPoint</vt:lpstr>
      <vt:lpstr>Apresentação do PowerPoint</vt:lpstr>
      <vt:lpstr>Palma Forrageira</vt:lpstr>
      <vt:lpstr>Publicações Opuntia sp.</vt:lpstr>
      <vt:lpstr>Cochonilha-de-escamas (Diaspis echinocacti)</vt:lpstr>
      <vt:lpstr>Palma/Cochonilha-de-escamas - IPA Arcoverde – 03/2017</vt:lpstr>
      <vt:lpstr>Objetivo Geral</vt:lpstr>
      <vt:lpstr>Metodologia (campo)</vt:lpstr>
      <vt:lpstr>Metodologia (casa-de-vegetação)</vt:lpstr>
      <vt:lpstr>Avaliação do nível de infestação</vt:lpstr>
      <vt:lpstr>Apresentação do PowerPoint</vt:lpstr>
      <vt:lpstr>Apresentação do PowerPoint</vt:lpstr>
      <vt:lpstr>Metodologia (Proteômica)</vt:lpstr>
      <vt:lpstr>Apresentação do PowerPoint</vt:lpstr>
      <vt:lpstr>Apresentação do PowerPoint</vt:lpstr>
      <vt:lpstr>Gel de Eletroforese Unidimensional SDS-PAGE 1D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Prot. Candidatas - Validação</vt:lpstr>
      <vt:lpstr>Apresentação do PowerPoint</vt:lpstr>
      <vt:lpstr>Apresentação do PowerPoint</vt:lpstr>
      <vt:lpstr>Perspectiva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LGPP</dc:creator>
  <cp:lastModifiedBy>Tercilio Jr</cp:lastModifiedBy>
  <cp:revision>1047</cp:revision>
  <dcterms:created xsi:type="dcterms:W3CDTF">2010-03-19T16:13:40Z</dcterms:created>
  <dcterms:modified xsi:type="dcterms:W3CDTF">2017-03-31T05:26:34Z</dcterms:modified>
</cp:coreProperties>
</file>